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78" r:id="rId2"/>
    <p:sldId id="280" r:id="rId3"/>
    <p:sldId id="307" r:id="rId4"/>
    <p:sldId id="308" r:id="rId5"/>
    <p:sldId id="294" r:id="rId6"/>
    <p:sldId id="312" r:id="rId7"/>
    <p:sldId id="300" r:id="rId8"/>
    <p:sldId id="304" r:id="rId9"/>
    <p:sldId id="305" r:id="rId10"/>
    <p:sldId id="313" r:id="rId11"/>
    <p:sldId id="314" r:id="rId12"/>
    <p:sldId id="296" r:id="rId13"/>
    <p:sldId id="309" r:id="rId14"/>
    <p:sldId id="310" r:id="rId15"/>
    <p:sldId id="311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02C8F"/>
    <a:srgbClr val="E6C190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0" autoAdjust="0"/>
    <p:restoredTop sz="26632" autoAdjust="0"/>
  </p:normalViewPr>
  <p:slideViewPr>
    <p:cSldViewPr snapToGrid="0" snapToObjects="1">
      <p:cViewPr varScale="1">
        <p:scale>
          <a:sx n="22" d="100"/>
          <a:sy n="22" d="100"/>
        </p:scale>
        <p:origin x="2602" y="2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0 1704 24575,'0'0'0,"0"-5"0,0-7 0,0-5 0,6 1 0,-1-3 0,7 2 0,-1-1 0,-2-2 0,3 4 0,4 3 0,-1-2 0,-4-1 0,-2-4 0,1 3 0,5 3 0,-3-1 0,-1-2 0,2 2 0,-3-2 0,5 3 0,-4-2 0,4 3 0,-2-3 0,-3-2 0,2 3 0,-2-3 0,3 3 0,-2-2 0,-2-2 0,3 3 0,-2-2 0,3 4 0,-1-3 0,-3-1 0,3 2 0,-2-2 0,-2-2 0,-2-3 0,-3-1 0,5 3 0,-2 0 0,5 4 0,-1 0 0,-1-3 0,3 4 0,3 4 0,-1-2 0,-3-3 0,3 3 0,-3-3 0,-2-2 0,-3-3 0,3 4 0,4 3 0,0-1 0,-3-2 0,3 4 0,-2-4 0,3 5 0,3 2 0,-1-2 0,1 3 0,-2-3 0,2 2 0,-4-3 0,3 2 0,-3-4 0,-3-2 0,2 2 0,3 4 0,-1-3 0,-3-2 0,2 3 0,3 3 0,-1-3 0,-4-2 0,3 2 0,-3-3 0,3 3 0,-2-3 0,3 4 0,-3-3 0,3 3 0,-3-2 0,-2-3 0,3 3 0,-4-3 0,5 3 0,3 4 0,-2-2 0,-3-3 0,2 2 0,3 3 0,3 3 0,-3-2 0,3 1 0,-5-3 0,2 2 0,3 1 0,1 3 0,-2-4 0,1 2 0,1 2 0,-3-4 0,1 1 0,-4-4 0,1 1 0,3 3 0,2 2 0,3 3 0,-4-4 0,1 1 0,-4-4 0,0 1 0,3 1 0,1 3 0,3 2 0,2 1 0,-5-3 0,1 0 0,0 0 0,2 2 0,1 1 0,1 1 0,1 1 0,1 1 0,-1 0 0,1 0 0,1 1 0,-1-1 0,0 0 0,0 6 0,0 0 0,0-1 0,-6 5 0,0 0 0,1-3 0,0-1 0,1-2 0,2-2 0,-5 5 0,-5 5 0,1-1 0,0-1 0,-2 4 0,2-3 0,2-2 0,-3 2 0,2-1 0,-3 3 0,-4 4 0,-4 3 0,3-2 0,-2 2 0,4-4 0,-2 2 0,4-4 0,-2 2 0,4-3 0,-4 2 0,-2 3 0,3-3 0,-3 3 0,-2 2 0,-3 2 0,-1 3 0,-3 1 0,0 1 0,-1 1 0,0 0 0,-1 1 0,1-1 0,-1 1 0,-4-1 0,-1 0 0,-5-6 0,0 0 0,2 0 0,-4-4 0,3 1 0,-4-5 0,2 3 0,-3-5 0,-3-2 0,2 2 0,-2-3 0,-2-1 0,-2-3 0,-3-2 0,-2-1 0,0-2 0,-1 0 0,0 0 0,0-1 0,-1 1 0,1-1 0,0 1 0,0 0 0,0 0 0,0 0 0,0 0 0,0 0 0,0 0 0,0 0 0,0 0 0,6-5 0,0-1 0,0 0 0,-2 2 0,0 0 0,-2 2 0,5-5 0,0 1 0,-2 0 0,0 2 0,-2 1 0,-1 1 0,-1 1 0,0 1 0,-1 0 0,5-6 0,0 1 0,1-1 0,4-4 0,-1 1 0,-1 2 0,-2 1 0,-2 2 0,-1-4 0,-2 1 0,4-5 0,1 2 0,0 1 0,4-3 0,-1 2 0,-2 2 0,-1 2 0,-2 3 0,4-5 0,-1 2 0,-1 0 0,4-4 0,-1 2 0,-1 0 0,-3 3 0,4-4 0,-1 1 0,-1 1 0,-2 2 0,4-4 0,-1 2 0,4-6 0,-1 2 0,-3 2 0,5 8 0,8 3 0,4 7 0,9 0 0,2 6 0,6-2 0,-1 4 0,3-4 0,4-2 0,-4 2 0,-2 3 0,1-3 0,-4 4 0,4-3 0,-4 2 0,4-2 0,-3 1 0,3-2 0,3-3 0,-2 3 0,2-4 0,-3 5 0,1-3 0,-2 3 0,1-2 0,-2 3 0,2-2 0,-2 2 0,2-2 0,3-3 0,-2 3 0,2-3 0,-4 3 0,-3 4 0,2-3 0,3-2 0,-2 3 0,-3 1 0,2-1 0,-2 2 0,3-3 0,-2 3 0,3-4 0,-3 3 0,-3 2 0,4-3 0,-3 3 0,3-3 0,-2 1 0,-2 3 0,-3 3 0,-2 2 0,4-4 0,-2 1 0,6-4 0,-2 0 0,5-3 0,-3 2 0,-2 2 0,2-3 0,-1 3 0,-3 2 0,3-3 0,-2 1 0,-1 3 0,-3 1 0,4-3 0,-2 1 0,0 2 0,3-4 0,-1 1 0,4-4 0,-2 1 0,-1 3 0,-3 2 0,2-3 0,0 2 0,-3 1 0,-1 2 0,-2 2 0,4-4 0,0 0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49.51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18237"/>
      <inkml:brushProperty name="anchorY" value="-1188.81775"/>
      <inkml:brushProperty name="scaleFactor" value="0.5"/>
    </inkml:brush>
  </inkml:definitions>
  <inkml:trace contextRef="#ctx0" brushRef="#br0">1146 30 24575,'0'0'0,"-5"0"0,-7 0 0,-5 0 0,-4 0 0,-4 0 0,-3 0 0,0 0 0,-1-6 0,0 0 0,0 1 0,0 0 0,1 2 0,0 1 0,0 0 0,0 2 0,0 0 0,0 0 0,0 0 0,0 0 0,0 1 0,0-1 0,1 0 0,-1 0 0,0 0 0,0 0 0,0 0 0,5 5 0,1 1 0,0 0 0,-1-2 0,-1 0 0,-2-2 0,4 5 0,1-1 0,-1 0 0,4 4 0,-1-1 0,4 4 0,-1-1 0,-2 3 0,2 3 0,3 3 0,-1-2 0,3 1 0,3 2 0,-3-4 0,-4-4 0,2 1 0,2 2 0,4 2 0,2 4 0,2 2 0,2 1 0,-5-4 0,1 1 0,-1 0 0,-3-5 0,0 1 0,2 1 0,1 2 0,2 3 0,2 0 0,1 2 0,1 1 0,0 0 0,0 0 0,1 1 0,-1-1 0,0 0 0,1 0 0,-1 0 0,5-6 0,1 0 0,0 1 0,-2 0 0,5-4 0,-1 1 0,4-4 0,-1 1 0,4-4 0,-3 2 0,-2 3 0,3-3 0,-3 3 0,4-4 0,-3 3 0,4-4 0,-3 3 0,4-4 0,2-2 0,-3 2 0,3-2 0,-3 3 0,2-2 0,-4 3 0,3-2 0,2-2 0,3 3 0,-2 2 0,1-1 0,1-2 0,2-4 0,-4 2 0,2-1 0,1-2 0,-5 3 0,2-1 0,2-2 0,-5 4 0,3-2 0,1-2 0,2-1 0,-3 3 0,1-1 0,2-2 0,-5 5 0,2-2 0,2-2 0,1-1 0,2-2 0,2-2 0,-4 4 0,0 0 0,0 0 0,-4 3 0,1 0 0,2-1 0,1-3 0,-3 4 0,1-1 0,1-1 0,2-2 0,2-2 0,1-1 0,1-1 0,1-1 0,-6 5 0,1 0 0,-1 1 0,2-2 0,-5 5 0,1-1 0,1-2 0,2-1 0,1-1 0,2-2 0,1-1 0,1-1 0,0 0 0,0 0 0,0-1 0,0 1 0,1 0 0,-2 0 0,2 0 0,-1 0 0,0 0 0,-1 0 0,1 0 0,0 0 0,0 0 0,0 0 0,0 0 0,0 0 0,0 0 0,-6-6 0,0 0 0,0 1 0,-4-5 0,1 0 0,-4-3 0,1 2 0,-3-5 0,2 4 0,2 2 0,-2-3 0,3 3 0,2-4 0,3 3 0,-4-4 0,1 3 0,-4-4 0,-4-2 0,1-3 0,-2-3 0,2 4 0,-2-1 0,-3-2 0,-2-1 0,4 5 0,-3-2 0,0 0 0,-3-2 0,-1-2 0,-1-1 0,-1-1 0,-1 0 0,0-1 0,-1-1 0,1 1 0,0 0 0,-1 0 0,1 0 0,0 0 0,-5 0 0,-7 6 0,1-1 0,1 1 0,-4 4 0,-3 0 0,3-2 0,-4 3 0,-2 5 0,3-3 0,-2 5 0,4-4 0,3-3 0,-1 2 0,-2 3 0,1-2 0,3-3 0,-2 3 0,-3 2 0,2-1 0,-3 2 0,3-3 0,3-3 0,-2 2 0,-3 3 0,-4-2 0,-2 3 0,-3 2 0,4-3 0,-1 3 0,-1 1 0,-1 3 0,-1 2 0,-1 1 0,5-4 0,4-5 0,1 0 0,-2 1 0,3-3 0,-2 2 0,-2 2 0,3-3 0,-2 3 0,-2 1 0,3-3 0,-1 2 0,-3 1 0,-2 2 0,-1 3 0,-2 1 0,-1 1 0,-1 1 0,0 0 0,-1 1 0,1-1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2.7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786.50562"/>
      <inkml:brushProperty name="anchorY" value="-2399.53076"/>
      <inkml:brushProperty name="scaleFactor" value="0.5"/>
    </inkml:brush>
  </inkml:definitions>
  <inkml:trace contextRef="#ctx0" brushRef="#br0">1342 169 24575,'0'0'0,"0"-5"0,-5-2 0,-6 2 0,-1-5 0,-4 0 0,-3-3 0,-4 2 0,-2 1 0,-2 3 0,-1 3 0,6-4 0,-1 1 0,0 1 0,-1 2 0,-1 1 0,5-4 0,-1 0 0,-1 1 0,-1 1 0,-2 2 0,-1 1 0,5-5 0,-1 1 0,0 1 0,-2 0 0,-1 2 0,0 1 0,-2 1 0,-1 1 0,0 0 0,0 0 0,0 1 0,0-1 0,0 0 0,-1 0 0,7 6 0,0-1 0,0 1 0,4 5 0,-1-2 0,-1-1 0,4 4 0,-2-3 0,3 5 0,-1-3 0,3 4 0,-3-3 0,-2-2 0,3 3 0,-3-3 0,4 3 0,-3-2 0,4 4 0,-3-3 0,4 4 0,-4-3 0,4 2 0,-4-2 0,4 2 0,-3-2 0,2 2 0,-2-2 0,3 2 0,2 3 0,-2-2 0,2 2 0,2 2 0,-3-3 0,2 2 0,1 1 0,3 3 0,-4-4 0,1 1 0,2 2 0,1 1 0,2 2 0,1 1 0,1 1 0,1 1 0,0 0 0,0 0 0,1 0 0,-1 0 0,0 0 0,0 0 0,6-5 0,0-1 0,-1 1 0,0 0 0,-2 1 0,5-4 0,5-5 0,-1 1 0,-1 2 0,-3 2 0,3-3 0,3-3 0,-1 1 0,3-4 0,-2 3 0,2-2 0,-3 2 0,3-2 0,-3 3 0,3-3 0,-3 4 0,2-3 0,-2 2 0,2-2 0,-3 2 0,3-2 0,3-3 0,4-4 0,1-1 0,3-3 0,2-2 0,-1 0 0,2 0 0,-1-1 0,-5 6 0,0 0 0,0 1 0,0-2 0,1-1 0,-3 5 0,-1-1 0,2-1 0,1-1 0,2-2 0,1-1 0,1-1 0,0-1 0,2 0 0,-1 0 0,0 0 0,0-1 0,-5 7 0,-1-1 0,0 1 0,1-2 0,2 0 0,-5 4 0,1-1 0,1-1 0,1-1 0,2-1 0,1-2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3.892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2626.38501"/>
      <inkml:brushProperty name="anchorY" value="-2613.64282"/>
      <inkml:brushProperty name="scaleFactor" value="0.5"/>
    </inkml:brush>
  </inkml:definitions>
  <inkml:trace contextRef="#ctx0" brushRef="#br0">1 0 24575,'0'0'0,"0"5"0,0 8 0,0 4 0,0 5 0,0 3 0,0 2 0,0 2 0,0 0 0,0 0 0,0 0 0,0-1 0,0 0 0,0 1 0,0-1 0,0 0 0,0 0 0,0-1 0,0 1 0,0 0 0,6-5 0,0-1 0,-1 0 0,0 1 0,-2 2 0,0 0 0,-2 2 0,-1 0 0,0 1 0,0 0 0,0 1 0,0-1 0,-1 0 0,1 0 0,0 0 0,0 0 0,0 0 0,0 0 0,0 0 0,0 0 0,0 0 0,0-1 0,0 1 0,0 0 0,0 0 0,0 0 0,0 0 0,0 0 0,0 0 0,0-1 0,0 1 0,0 0 0,0 0 0,0 0 0,0 0 0,0 0 0,0 0 0,0 0 0,0 0 0,0 0 0,0 0 0,0-1 0,-5-4 0,-1-1 0,0 0 0,2 1 0,0 2 0,2 1 0,1 0 0,0-4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5.213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1609.31274"/>
      <inkml:brushProperty name="anchorY" value="-3407.25708"/>
      <inkml:brushProperty name="scaleFactor" value="0.5"/>
    </inkml:brush>
  </inkml:definitions>
  <inkml:trace contextRef="#ctx0" brushRef="#br0">1022 0 24575,'0'0'0,"-5"0"0,-7 0 0,-5 0 0,1 6 0,-4-1 0,-1 1 0,2 5 0,0-2 0,-2-1 0,-2-2 0,-2-2 0,-1-2 0,-1-1 0,-1 0 0,5 4 0,1 0 0,-1 1 0,6 3 0,-3 0 0,0-1 0,-2-2 0,-2-2 0,-2-2 0,0-1 0,-2-1 0,5 5 0,1 1 0,-1-1 0,5 5 0,-1-1 0,-1 4 0,-2-2 0,-2-1 0,-2-3 0,-1-3 0,-1-1 0,6 3 0,0 0 0,5 6 0,-1-2 0,-1-2 0,-3-1 0,-1-3 0,-2-1 0,-2-2 0,5 5 0,5 5 0,12 0 0,9-2 0,5 5 0,0 2 0,5-1 0,-2 2 0,4-2 0,3-4 0,-3 3 0,3-4 0,-4 4 0,2-3 0,2-2 0,-3 2 0,2-1 0,-4 3 0,3-2 0,-4 4 0,2-3 0,4 3 0,-4 4 0,3-3 0,2-4 0,-3 3 0,2-4 0,-5 3 0,-2 3 0,1-2 0,2-3 0,-1 2 0,-3 3 0,3-2 0,-4 2 0,4-3 0,-2 2 0,-3 3 0,3-3 0,3-4 0,-2 3 0,4-4 0,-3 3 0,2-3 0,-2 4 0,2-3 0,-3 3 0,-3 3 0,2-2 0,3-4 0,-1 3 0,2-4 0,-2 3 0,2-2 0,3-3 0,-3 2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6.876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355.12045"/>
      <inkml:brushProperty name="anchorY" value="-3407.08008"/>
      <inkml:brushProperty name="scaleFactor" value="0.5"/>
    </inkml:brush>
  </inkml:definitions>
  <inkml:trace contextRef="#ctx0" brushRef="#br0">1091 225 24575,'0'0'0,"0"-5"0,-6-1 0,-5 0 0,-1-4 0,-4 1 0,-3 1 0,-4 2 0,4-4 0,-2 2 0,-2 1 0,0 2 0,-3 2 0,5-5 0,0 2 0,-1 0 0,4-4 0,-1 1 0,-1 2 0,-2 1 0,-3 2 0,0 2 0,-2 1 0,5-4 0,-1-1 0,1 1 0,-2 1 0,-1 1 0,-1 1 0,5-5 0,-1 1 0,0 0 0,4-4 0,-1 2 0,-1 0 0,-2 2 0,-3 3 0,0 0 0,-2 2 0,-1 1 0,0 0 0,0 1 0,-1-1 0,7 6 0,-1 0 0,1 0 0,4 4 0,0-1 0,3 5 0,4 3 0,4 3 0,-3-1 0,3 1 0,1 2 0,2 2 0,1 1 0,-4-4 0,1 0 0,0 1 0,2 2 0,1 1 0,1 1 0,1 1 0,1 1 0,0-1 0,0 2 0,6-7 0,0 1 0,-1-1 0,0 2 0,4-5 0,-1 1 0,5-5 0,-2 2 0,4-4 0,-3 2 0,-2 3 0,3-2 0,-3 1 0,4-2 0,-3 1 0,-2 3 0,3-3 0,-2 2 0,3-4 0,4-3 0,-2 2 0,-3 3 0,3-2 0,2-3 0,-3 2 0,-2 4 0,-4 2 0,3-2 0,3-3 0,-2 1 0,4-3 0,-3 3 0,3-3 0,-2 3 0,2-3 0,-3 3 0,2 3 0,3-3 0,3-2 0,-2 1 0,-5 3 0,1-3 0,3-3 0,-3 3 0,-3 3 0,2-3 0,-4 3 0,4-3 0,3-3 0,-2 2 0,-3 2 0,2-1 0,2-3 0,-2 2 0,-2 4 0,-4 3 0,3-3 0,3-3 0,-1 2 0,-3 1 0,4-2 0,-4 2 0,-1 2 0,-3 3 0,-3 3 0,-1 1 0,-1 1 0,-1 1 0,-1 0 0,1 1 0,-1-1 0,-5-5 0,-5-6 0,-1-1 0,-4-4 0,-3 2 0,-4-2 0,-2-4 0,-2-2 0,-1-3 0,0-1 0,-1-2 0,1 0 0,-1 0 0,6 5 0,1 0 0,0 0 0,-1-1 0,-2 0 0,-1-2 0,-1-1 0,0-1 0,-1 1 0,0-2 0,0 1 0,0 0 0,0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085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1578.54712"/>
      <inkml:brushProperty name="anchorY" value="-3953.85327"/>
      <inkml:brushProperty name="scaleFactor" value="0.5"/>
    </inkml:brush>
  </inkml:definitions>
  <inkml:trace contextRef="#ctx0" brushRef="#br0">253 1 24575,'0'0'0,"0"4"0,0 8 0,0 5 0,0 5 0,0 3 0,0 3 0,0 0 0,0 1 0,0 0 0,0 0 0,0 0 0,0-1 0,0 0 0,0 0 0,0 0 0,0 0 0,0 0 0,0 0 0,0 0 0,0 0 0,0-1 0,0 1 0,0 0 0,0 0 0,0 0 0,0 0 0,0 0 0,0 0 0,0 0 0,0 0 0,0 0 0,0-1 0,0 1 0,0 0 0,0 0 0,0 0 0,0 0 0,0 0 0,0 0 0,-6 0 0,1 0 0,-1 0 0,1 0 0,2-1 0,-5-4 0,1-1 0,1 0 0,1 1 0,2 2 0,1 1 0,1 0 0,1 2 0,-5 0 0,-1 0 0,1 0 0,0 0 0,-3-5 0,0-1 0,1 0 0,1 1 0,3 2 0,0 1 0,2 0 0,1 2 0,-5-6 0,-1 0 0,1 1 0,1 0 0,-5-3 0,1 0 0,2 1 0,0 1 0,3 3 0,1 1 0,1 1 0,-5-5 0,1 0 0,-1 1 0,2 0 0,1 2 0,1 1 0,1 1 0,1 0 0,-6-4 0,1-1 0,-1 0 0,2 2 0,1 1 0,-5-5 0,1 1 0,1 1 0,1 1 0,2 2 0,1 0 0,1 2 0,1 1 0,0 0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23:25:58.824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2846.09253"/>
      <inkml:brushProperty name="anchorY" value="-5417.146"/>
      <inkml:brushProperty name="scaleFactor" value="0.5"/>
    </inkml:brush>
  </inkml:definitions>
  <inkml:trace contextRef="#ctx0" brushRef="#br0">0 12 24575,'0'0'0,"0"-5"0,0-1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Good day everyone, specially to all the panelist and my fellow </a:t>
            </a:r>
            <a:r>
              <a:rPr lang="en-US" dirty="0" err="1"/>
              <a:t>Kodegeeks</a:t>
            </a:r>
            <a:r>
              <a:rPr lang="en-US" dirty="0"/>
              <a:t>. </a:t>
            </a:r>
          </a:p>
          <a:p>
            <a:r>
              <a:rPr lang="en-US" dirty="0"/>
              <a:t>Thank you for granting the time to be here. </a:t>
            </a:r>
          </a:p>
          <a:p>
            <a:r>
              <a:rPr lang="en-US" dirty="0"/>
              <a:t>I am proud to present  the output of mini project 1,</a:t>
            </a:r>
          </a:p>
          <a:p>
            <a:r>
              <a:rPr lang="en-US" dirty="0"/>
              <a:t>entitled </a:t>
            </a:r>
            <a:r>
              <a:rPr lang="en-US" dirty="0" err="1"/>
              <a:t>myStore</a:t>
            </a:r>
            <a:r>
              <a:rPr lang="en-US" dirty="0"/>
              <a:t> Web Site. </a:t>
            </a:r>
          </a:p>
          <a:p>
            <a:r>
              <a:rPr lang="en-US" dirty="0"/>
              <a:t>By the way, I am Garry Cacho, 44years old, happily married for 11 years and a father of a 3 year old daughter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sz="8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0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gathered resources such as product images, descriptions, specs &amp; online prices.</a:t>
            </a:r>
          </a:p>
        </p:txBody>
      </p:sp>
    </p:spTree>
    <p:extLst>
      <p:ext uri="{BB962C8B-B14F-4D97-AF65-F5344CB8AC3E}">
        <p14:creationId xmlns:p14="http://schemas.microsoft.com/office/powerpoint/2010/main" val="309635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created use case diagram  and data flow diagram which are the old school equivalent of wire frame in UX Design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 used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figma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for the initial sketch of the UI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5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41290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data flow diagram (DFD) is a visual representation of how data flows within a system. It shows the inputs, processes, and outputs of a system, as well as the data stores and entities that interact with the system.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basic components of a data flow diagram include: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Processes: These represent the functions or activities performed within the system. Each process takes inputs, performs some operation, and produces outputs.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Flows: These are the paths through which data moves between the different components of the system, such as processes, data stores, and entities.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Data Stores: These are the places where data is stored within the system, such as databases or files.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Entities: These are the external factors that interact with the system, such as users, customers, or other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9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my data flow diagram</a:t>
            </a:r>
          </a:p>
          <a:p>
            <a:endParaRPr lang="en-US" dirty="0"/>
          </a:p>
          <a:p>
            <a:r>
              <a:rPr lang="en-US" dirty="0"/>
              <a:t>And inside the Home Subsystem is the link to our website</a:t>
            </a:r>
          </a:p>
          <a:p>
            <a:endParaRPr lang="en-US" dirty="0"/>
          </a:p>
          <a:p>
            <a:r>
              <a:rPr lang="en-US" dirty="0"/>
              <a:t>Show Responsive behavior (show in small screen and in tablet)</a:t>
            </a:r>
          </a:p>
          <a:p>
            <a:r>
              <a:rPr lang="en-US" dirty="0"/>
              <a:t>If you notice a loading animation/ just pure </a:t>
            </a:r>
            <a:r>
              <a:rPr lang="en-US" dirty="0" err="1"/>
              <a:t>javascript</a:t>
            </a:r>
            <a:r>
              <a:rPr lang="en-US" dirty="0"/>
              <a:t> code no special </a:t>
            </a:r>
            <a:r>
              <a:rPr lang="en-US" dirty="0" err="1"/>
              <a:t>javascript</a:t>
            </a:r>
            <a:r>
              <a:rPr lang="en-US" dirty="0"/>
              <a:t> module</a:t>
            </a:r>
          </a:p>
          <a:p>
            <a:r>
              <a:rPr lang="en-US" dirty="0"/>
              <a:t>Index html</a:t>
            </a:r>
          </a:p>
          <a:p>
            <a:r>
              <a:rPr lang="en-US" dirty="0"/>
              <a:t>   bootstrap  </a:t>
            </a:r>
          </a:p>
          <a:p>
            <a:r>
              <a:rPr lang="en-US" dirty="0"/>
              <a:t>   Nav bar</a:t>
            </a:r>
          </a:p>
          <a:p>
            <a:r>
              <a:rPr lang="en-US" dirty="0"/>
              <a:t>      Search function</a:t>
            </a:r>
          </a:p>
          <a:p>
            <a:r>
              <a:rPr lang="en-US" dirty="0"/>
              <a:t>   Carousel</a:t>
            </a:r>
          </a:p>
          <a:p>
            <a:r>
              <a:rPr lang="en-US" dirty="0"/>
              <a:t>   Dynamic DOM</a:t>
            </a:r>
          </a:p>
          <a:p>
            <a:r>
              <a:rPr lang="en-US" dirty="0"/>
              <a:t>      Card</a:t>
            </a:r>
          </a:p>
          <a:p>
            <a:r>
              <a:rPr lang="en-US" dirty="0"/>
              <a:t>      Image triggers modal forms</a:t>
            </a:r>
          </a:p>
          <a:p>
            <a:r>
              <a:rPr lang="en-US" dirty="0"/>
              <a:t>      badges</a:t>
            </a:r>
          </a:p>
          <a:p>
            <a:r>
              <a:rPr lang="en-US" dirty="0"/>
              <a:t>      primary button</a:t>
            </a:r>
          </a:p>
          <a:p>
            <a:r>
              <a:rPr lang="en-US" dirty="0"/>
              <a:t>Bottom Footer (3 cols/ </a:t>
            </a:r>
          </a:p>
          <a:p>
            <a:r>
              <a:rPr lang="en-US" dirty="0"/>
              <a:t>     Title and contacts</a:t>
            </a:r>
          </a:p>
          <a:p>
            <a:r>
              <a:rPr lang="en-US" dirty="0"/>
              <a:t>    / social media links/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external links - Scroll spy</a:t>
            </a:r>
          </a:p>
          <a:p>
            <a:r>
              <a:rPr lang="en-US" dirty="0"/>
              <a:t>    internal links)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  </a:t>
            </a:r>
            <a:r>
              <a:rPr lang="en-US" dirty="0" err="1"/>
              <a:t>myProfile</a:t>
            </a:r>
            <a:r>
              <a:rPr lang="en-US" dirty="0"/>
              <a:t> - accordion</a:t>
            </a:r>
          </a:p>
          <a:p>
            <a:r>
              <a:rPr lang="en-US" dirty="0"/>
              <a:t>  Search product /laptop</a:t>
            </a:r>
          </a:p>
          <a:p>
            <a:r>
              <a:rPr lang="en-US" dirty="0"/>
              <a:t>  Select product by category /bag  &amp; </a:t>
            </a:r>
            <a:r>
              <a:rPr lang="en-US" dirty="0" err="1"/>
              <a:t>tshirt</a:t>
            </a:r>
            <a:endParaRPr lang="en-US" dirty="0"/>
          </a:p>
          <a:p>
            <a:r>
              <a:rPr lang="en-US" dirty="0"/>
              <a:t>Checkout</a:t>
            </a:r>
          </a:p>
          <a:p>
            <a:r>
              <a:rPr lang="en-US" dirty="0"/>
              <a:t>    accordion</a:t>
            </a:r>
          </a:p>
          <a:p>
            <a:r>
              <a:rPr lang="en-US" dirty="0"/>
              <a:t>    re-used DOM</a:t>
            </a:r>
          </a:p>
          <a:p>
            <a:r>
              <a:rPr lang="en-US" dirty="0"/>
              <a:t>    mode of payment FORM - voucher</a:t>
            </a:r>
          </a:p>
          <a:p>
            <a:r>
              <a:rPr lang="en-US" dirty="0"/>
              <a:t>logout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8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6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site, is a mock implementation of  a user-friendly online store</a:t>
            </a:r>
          </a:p>
          <a:p>
            <a:endParaRPr lang="en-US" dirty="0"/>
          </a:p>
          <a:p>
            <a:r>
              <a:rPr lang="en-US" dirty="0"/>
              <a:t>I used bootstrap framework, to make the website  responsive. </a:t>
            </a:r>
          </a:p>
          <a:p>
            <a:endParaRPr lang="en-US" dirty="0"/>
          </a:p>
          <a:p>
            <a:r>
              <a:rPr lang="en-US" dirty="0"/>
              <a:t>It has also product search features</a:t>
            </a:r>
          </a:p>
        </p:txBody>
      </p:sp>
    </p:spTree>
    <p:extLst>
      <p:ext uri="{BB962C8B-B14F-4D97-AF65-F5344CB8AC3E}">
        <p14:creationId xmlns:p14="http://schemas.microsoft.com/office/powerpoint/2010/main" val="191052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Additionally, a security features for login and log out</a:t>
            </a:r>
          </a:p>
          <a:p>
            <a:endParaRPr lang="en-US" dirty="0"/>
          </a:p>
          <a:p>
            <a:r>
              <a:rPr lang="en-US" dirty="0"/>
              <a:t>To simplify the products presentation, products are grouped into categories</a:t>
            </a:r>
          </a:p>
          <a:p>
            <a:endParaRPr lang="en-US" dirty="0"/>
          </a:p>
          <a:p>
            <a:r>
              <a:rPr lang="en-US" dirty="0"/>
              <a:t>It has also shopping cart and checkout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Objective:</a:t>
            </a:r>
          </a:p>
          <a:p>
            <a:endParaRPr lang="en-US" dirty="0"/>
          </a:p>
          <a:p>
            <a:r>
              <a:rPr lang="en-US" dirty="0"/>
              <a:t>Many businesses nowadays demand the need for a dedicated e-commerce platform that showcase their goods and services to the public. </a:t>
            </a:r>
          </a:p>
          <a:p>
            <a:endParaRPr lang="en-US" dirty="0"/>
          </a:p>
          <a:p>
            <a:r>
              <a:rPr lang="en-US" dirty="0"/>
              <a:t>Making this project can kickstart my experience in implementing e-commerce related application.</a:t>
            </a:r>
          </a:p>
          <a:p>
            <a:endParaRPr lang="en-US" dirty="0"/>
          </a:p>
          <a:p>
            <a:r>
              <a:rPr lang="en-US" dirty="0"/>
              <a:t>This project can be easily repurposed to cater any product and service</a:t>
            </a:r>
          </a:p>
          <a:p>
            <a:endParaRPr lang="en-US" dirty="0"/>
          </a:p>
          <a:p>
            <a:r>
              <a:rPr lang="en-US" dirty="0"/>
              <a:t>And to create a proof-of-concept on how to implement the visualization, logic and data flow of a simple online shopping web site</a:t>
            </a:r>
          </a:p>
        </p:txBody>
      </p:sp>
    </p:spTree>
    <p:extLst>
      <p:ext uri="{BB962C8B-B14F-4D97-AF65-F5344CB8AC3E}">
        <p14:creationId xmlns:p14="http://schemas.microsoft.com/office/powerpoint/2010/main" val="223170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8214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lets talk about the 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9266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follow MVC design pattern.</a:t>
            </a:r>
          </a:p>
          <a:p>
            <a:endParaRPr lang="en-US" dirty="0"/>
          </a:p>
          <a:p>
            <a:r>
              <a:rPr lang="en-US" dirty="0"/>
              <a:t>For data modeling I used </a:t>
            </a:r>
            <a:r>
              <a:rPr lang="en-US" dirty="0" err="1"/>
              <a:t>javascript</a:t>
            </a:r>
            <a:r>
              <a:rPr lang="en-US" dirty="0"/>
              <a:t> object arrays.</a:t>
            </a:r>
          </a:p>
          <a:p>
            <a:endParaRPr lang="en-US" dirty="0"/>
          </a:p>
          <a:p>
            <a:r>
              <a:rPr lang="en-US" dirty="0"/>
              <a:t>For viewing and visualization, I used the combination of html5, </a:t>
            </a:r>
            <a:r>
              <a:rPr lang="en-US" dirty="0" err="1"/>
              <a:t>css</a:t>
            </a:r>
            <a:r>
              <a:rPr lang="en-US" dirty="0"/>
              <a:t>, and bootstrap. </a:t>
            </a:r>
          </a:p>
          <a:p>
            <a:endParaRPr lang="en-US" dirty="0"/>
          </a:p>
          <a:p>
            <a:r>
              <a:rPr lang="en-US" dirty="0"/>
              <a:t>I used vanilla </a:t>
            </a:r>
            <a:r>
              <a:rPr lang="en-US" dirty="0" err="1"/>
              <a:t>javascript</a:t>
            </a:r>
            <a:r>
              <a:rPr lang="en-US" dirty="0"/>
              <a:t> to render dynamic  DOM that relates to object arrays.</a:t>
            </a:r>
          </a:p>
          <a:p>
            <a:endParaRPr lang="en-US" dirty="0"/>
          </a:p>
          <a:p>
            <a:r>
              <a:rPr lang="en-US" dirty="0"/>
              <a:t>And for controller, page routing and business logic I used vanilla JS.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9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IDE I used </a:t>
            </a:r>
            <a:r>
              <a:rPr lang="en-US" dirty="0" err="1"/>
              <a:t>vscode</a:t>
            </a:r>
            <a:r>
              <a:rPr lang="en-US" dirty="0"/>
              <a:t> with installed extensions</a:t>
            </a:r>
          </a:p>
          <a:p>
            <a:endParaRPr lang="en-US" dirty="0"/>
          </a:p>
          <a:p>
            <a:r>
              <a:rPr lang="en-US" dirty="0"/>
              <a:t>For version control, git and </a:t>
            </a:r>
            <a:r>
              <a:rPr lang="en-US" dirty="0" err="1"/>
              <a:t>github</a:t>
            </a:r>
            <a:r>
              <a:rPr lang="en-US" dirty="0"/>
              <a:t> is used with </a:t>
            </a:r>
            <a:r>
              <a:rPr lang="en-US" dirty="0" err="1"/>
              <a:t>mingw</a:t>
            </a:r>
            <a:r>
              <a:rPr lang="en-US" dirty="0"/>
              <a:t> for bash CLI.</a:t>
            </a:r>
          </a:p>
          <a:p>
            <a:endParaRPr lang="en-US" dirty="0"/>
          </a:p>
          <a:p>
            <a:r>
              <a:rPr lang="en-US" dirty="0"/>
              <a:t>For local test deployment I used </a:t>
            </a:r>
            <a:r>
              <a:rPr lang="en-US" dirty="0" err="1"/>
              <a:t>xampp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/>
              <a:t> pages for online deployment</a:t>
            </a:r>
          </a:p>
        </p:txBody>
      </p:sp>
    </p:spTree>
    <p:extLst>
      <p:ext uri="{BB962C8B-B14F-4D97-AF65-F5344CB8AC3E}">
        <p14:creationId xmlns:p14="http://schemas.microsoft.com/office/powerpoint/2010/main" val="64982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rymcach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c120978levelup1.github.io/login.html" TargetMode="External"/><Relationship Id="rId7" Type="http://schemas.openxmlformats.org/officeDocument/2006/relationships/hyperlink" Target="https://gc120978levelup1.github.io/user_info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c120978levelup1.github.io/checkout.html" TargetMode="External"/><Relationship Id="rId5" Type="http://schemas.openxmlformats.org/officeDocument/2006/relationships/hyperlink" Target="https://gc120978levelup1.github.io/dashboard.html" TargetMode="External"/><Relationship Id="rId4" Type="http://schemas.openxmlformats.org/officeDocument/2006/relationships/hyperlink" Target="https://gc120978levelup1.github.io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0.png"/><Relationship Id="rId18" Type="http://schemas.openxmlformats.org/officeDocument/2006/relationships/customXml" Target="../ink/ink8.xml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openxmlformats.org/officeDocument/2006/relationships/customXml" Target="../ink/ink5.xml"/><Relationship Id="rId17" Type="http://schemas.openxmlformats.org/officeDocument/2006/relationships/image" Target="../media/image52.png"/><Relationship Id="rId2" Type="http://schemas.openxmlformats.org/officeDocument/2006/relationships/hyperlink" Target="http://www.garrymcacho.com/" TargetMode="Externa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.xml"/><Relationship Id="rId19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48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7534" y="415175"/>
            <a:ext cx="6518584" cy="1196502"/>
          </a:xfrm>
          <a:solidFill>
            <a:srgbClr val="E6C190">
              <a:alpha val="87843"/>
            </a:srgbClr>
          </a:solidFill>
          <a:ln>
            <a:noFill/>
          </a:ln>
        </p:spPr>
        <p:txBody>
          <a:bodyPr/>
          <a:lstStyle/>
          <a:p>
            <a:r>
              <a:rPr lang="en-US" dirty="0"/>
              <a:t>MYSTORE WEB site mini project one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314" y="3855795"/>
            <a:ext cx="4152122" cy="1867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GARRY M. CACHO</a:t>
            </a:r>
            <a:r>
              <a:rPr lang="en-US" dirty="0"/>
              <a:t>, 44yo</a:t>
            </a:r>
          </a:p>
          <a:p>
            <a:r>
              <a:rPr lang="en-US" sz="2000" dirty="0"/>
              <a:t>An Electrical Engineer by day, and a C++ programmer by night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www.garrymcacho.com</a:t>
            </a:r>
            <a:endParaRPr lang="en-US" sz="1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DBDA7-43A2-0F25-5750-D021BBF243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4" t="67426" r="71193" b="21837"/>
          <a:stretch/>
        </p:blipFill>
        <p:spPr>
          <a:xfrm>
            <a:off x="2937534" y="1611677"/>
            <a:ext cx="6518584" cy="2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B16183-3AEC-DB76-74CE-6A0A6DF4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GATHERING OF INFORMATION AND NECESSARY RESOURCES</a:t>
            </a:r>
          </a:p>
        </p:txBody>
      </p:sp>
    </p:spTree>
    <p:extLst>
      <p:ext uri="{BB962C8B-B14F-4D97-AF65-F5344CB8AC3E}">
        <p14:creationId xmlns:p14="http://schemas.microsoft.com/office/powerpoint/2010/main" val="1796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69A197-452C-CE1E-F3C3-16A969965CD8}"/>
              </a:ext>
            </a:extLst>
          </p:cNvPr>
          <p:cNvSpPr/>
          <p:nvPr/>
        </p:nvSpPr>
        <p:spPr>
          <a:xfrm>
            <a:off x="758680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22228-8CD4-F316-5E30-AE4FD29E4E14}"/>
              </a:ext>
            </a:extLst>
          </p:cNvPr>
          <p:cNvSpPr txBox="1"/>
          <p:nvPr/>
        </p:nvSpPr>
        <p:spPr>
          <a:xfrm>
            <a:off x="1093583" y="4331631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IMAGES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7E28BB-0F4D-10DA-0FCD-C1B64D0C371E}"/>
              </a:ext>
            </a:extLst>
          </p:cNvPr>
          <p:cNvSpPr/>
          <p:nvPr/>
        </p:nvSpPr>
        <p:spPr>
          <a:xfrm>
            <a:off x="1039918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F0138-8D9D-3456-C0AA-77B46680F996}"/>
              </a:ext>
            </a:extLst>
          </p:cNvPr>
          <p:cNvSpPr/>
          <p:nvPr/>
        </p:nvSpPr>
        <p:spPr>
          <a:xfrm>
            <a:off x="4534369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9A93C-D5FD-E604-C5A8-BFA7179F8B8D}"/>
              </a:ext>
            </a:extLst>
          </p:cNvPr>
          <p:cNvSpPr txBox="1"/>
          <p:nvPr/>
        </p:nvSpPr>
        <p:spPr>
          <a:xfrm>
            <a:off x="4577160" y="3982527"/>
            <a:ext cx="3078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DESCRIPTION AND SPECS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F555E-A1CA-6308-DC82-02E061BAACD8}"/>
              </a:ext>
            </a:extLst>
          </p:cNvPr>
          <p:cNvSpPr/>
          <p:nvPr/>
        </p:nvSpPr>
        <p:spPr>
          <a:xfrm>
            <a:off x="4815607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5C25E-1479-8E2B-0BCC-E258AD2B5675}"/>
              </a:ext>
            </a:extLst>
          </p:cNvPr>
          <p:cNvSpPr/>
          <p:nvPr/>
        </p:nvSpPr>
        <p:spPr>
          <a:xfrm>
            <a:off x="8254504" y="1950558"/>
            <a:ext cx="3261408" cy="33137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84CFD-94D4-F02D-A394-9C26AF4228DF}"/>
              </a:ext>
            </a:extLst>
          </p:cNvPr>
          <p:cNvSpPr txBox="1"/>
          <p:nvPr/>
        </p:nvSpPr>
        <p:spPr>
          <a:xfrm>
            <a:off x="8854405" y="4224604"/>
            <a:ext cx="307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D5DB"/>
                </a:solidFill>
                <a:latin typeface="Söhne"/>
              </a:rPr>
              <a:t>PRODUCT PRICE</a:t>
            </a:r>
          </a:p>
          <a:p>
            <a:r>
              <a:rPr lang="en-US" dirty="0">
                <a:solidFill>
                  <a:srgbClr val="D1D5DB"/>
                </a:solidFill>
                <a:latin typeface="Söhne"/>
              </a:rPr>
              <a:t>       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3E153-F653-13A1-E826-ABCB22E289D9}"/>
              </a:ext>
            </a:extLst>
          </p:cNvPr>
          <p:cNvSpPr/>
          <p:nvPr/>
        </p:nvSpPr>
        <p:spPr>
          <a:xfrm>
            <a:off x="8535742" y="1207879"/>
            <a:ext cx="2643378" cy="264337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opcd Desktop PC MBoard">
            <a:extLst>
              <a:ext uri="{FF2B5EF4-FFF2-40B4-BE49-F238E27FC236}">
                <a16:creationId xmlns:a16="http://schemas.microsoft.com/office/drawing/2014/main" id="{861F05FE-DADE-6477-990D-822041C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11" y="1367134"/>
            <a:ext cx="1595965" cy="11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novo 11.6 300e Chromebook">
            <a:extLst>
              <a:ext uri="{FF2B5EF4-FFF2-40B4-BE49-F238E27FC236}">
                <a16:creationId xmlns:a16="http://schemas.microsoft.com/office/drawing/2014/main" id="{FA216A18-0211-72C3-91E1-DD99F80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70" y="1668982"/>
            <a:ext cx="1142993" cy="13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ll Inspiron 14 Plus 7420">
            <a:extLst>
              <a:ext uri="{FF2B5EF4-FFF2-40B4-BE49-F238E27FC236}">
                <a16:creationId xmlns:a16="http://schemas.microsoft.com/office/drawing/2014/main" id="{0C58D258-134B-8490-A9CD-51BA145D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43" y="2620895"/>
            <a:ext cx="1455195" cy="9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CEDDA-9A4B-22B6-6925-B9200ECB6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996" y="1491343"/>
            <a:ext cx="2514600" cy="1038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4227A-DFD9-C7E1-4CA5-5CB5A2D05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0268">
            <a:off x="4941715" y="2475543"/>
            <a:ext cx="2390775" cy="10001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7D12C-5146-DF1C-F542-E4DEDAE65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6191">
            <a:off x="8955605" y="1630715"/>
            <a:ext cx="103822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7DF251-2670-3C83-5471-396E397D17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13815">
            <a:off x="9224856" y="1957831"/>
            <a:ext cx="1066800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04C266-23E9-FA56-ECCA-A3D634C5D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22878">
            <a:off x="9370857" y="2351379"/>
            <a:ext cx="1028700" cy="3333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994D5C-6161-93E5-2529-2FA95D5826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23478">
            <a:off x="9492398" y="2837493"/>
            <a:ext cx="971550" cy="27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5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7BCE9-07DC-F9AF-E23D-216DA475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5090">
            <a:off x="269240" y="579120"/>
            <a:ext cx="11653520" cy="5875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C8E20-F48E-001E-593A-919367AC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Use case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42597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57B21E-3793-2EA0-4404-CF25273F4B5A}"/>
              </a:ext>
            </a:extLst>
          </p:cNvPr>
          <p:cNvSpPr/>
          <p:nvPr/>
        </p:nvSpPr>
        <p:spPr>
          <a:xfrm>
            <a:off x="3130246" y="945091"/>
            <a:ext cx="8797587" cy="53406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5CF31-B02E-3170-0274-328E30B7FECC}"/>
              </a:ext>
            </a:extLst>
          </p:cNvPr>
          <p:cNvSpPr txBox="1"/>
          <p:nvPr/>
        </p:nvSpPr>
        <p:spPr>
          <a:xfrm>
            <a:off x="6008752" y="55875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myStore</a:t>
            </a:r>
            <a:r>
              <a:rPr lang="en-US" dirty="0"/>
              <a:t> Online Shopping System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36AEAA-0873-0F21-8FE8-32556C236C18}"/>
              </a:ext>
            </a:extLst>
          </p:cNvPr>
          <p:cNvSpPr/>
          <p:nvPr/>
        </p:nvSpPr>
        <p:spPr>
          <a:xfrm>
            <a:off x="3852556" y="5047925"/>
            <a:ext cx="2205423" cy="86903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VIEW PRODUCTS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DD46B-BEF7-25C2-F73D-EE9FC8DEE217}"/>
              </a:ext>
            </a:extLst>
          </p:cNvPr>
          <p:cNvSpPr/>
          <p:nvPr/>
        </p:nvSpPr>
        <p:spPr>
          <a:xfrm>
            <a:off x="9674383" y="3943425"/>
            <a:ext cx="201168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PURCHASE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59078A-224B-9378-33D3-3F4FC93785CE}"/>
              </a:ext>
            </a:extLst>
          </p:cNvPr>
          <p:cNvSpPr/>
          <p:nvPr/>
        </p:nvSpPr>
        <p:spPr>
          <a:xfrm>
            <a:off x="6790023" y="4884661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564E8-617F-1B93-79E9-80447B144646}"/>
              </a:ext>
            </a:extLst>
          </p:cNvPr>
          <p:cNvSpPr/>
          <p:nvPr/>
        </p:nvSpPr>
        <p:spPr>
          <a:xfrm>
            <a:off x="3905662" y="1129650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F4C763-DF0E-837B-4F98-7E1AFCDFCD88}"/>
              </a:ext>
            </a:extLst>
          </p:cNvPr>
          <p:cNvCxnSpPr>
            <a:cxnSpLocks/>
            <a:stCxn id="29" idx="3"/>
            <a:endCxn id="14" idx="2"/>
          </p:cNvCxnSpPr>
          <p:nvPr/>
        </p:nvCxnSpPr>
        <p:spPr>
          <a:xfrm flipV="1">
            <a:off x="1771665" y="1517694"/>
            <a:ext cx="2133997" cy="302744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48D55-DA48-483E-8498-4E1FD5A41D9E}"/>
              </a:ext>
            </a:extLst>
          </p:cNvPr>
          <p:cNvCxnSpPr>
            <a:cxnSpLocks/>
            <a:stCxn id="29" idx="3"/>
            <a:endCxn id="11" idx="2"/>
          </p:cNvCxnSpPr>
          <p:nvPr/>
        </p:nvCxnSpPr>
        <p:spPr>
          <a:xfrm>
            <a:off x="1771665" y="1820438"/>
            <a:ext cx="2080891" cy="3662005"/>
          </a:xfrm>
          <a:prstGeom prst="straightConnector1">
            <a:avLst/>
          </a:prstGeom>
          <a:ln w="57150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6B2CF45-9E97-C607-D545-E1E153FAA83E}"/>
              </a:ext>
            </a:extLst>
          </p:cNvPr>
          <p:cNvSpPr/>
          <p:nvPr/>
        </p:nvSpPr>
        <p:spPr>
          <a:xfrm>
            <a:off x="3905662" y="2968497"/>
            <a:ext cx="2101690" cy="10581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SHOPPING CART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F05901-7F1B-1319-7A87-EEC8964219D0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792667" y="4589454"/>
            <a:ext cx="2059889" cy="89298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944C4C-C052-4650-C0A8-5716F4971EEE}"/>
              </a:ext>
            </a:extLst>
          </p:cNvPr>
          <p:cNvGrpSpPr/>
          <p:nvPr/>
        </p:nvGrpSpPr>
        <p:grpSpPr>
          <a:xfrm>
            <a:off x="236347" y="1277768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013A3F8-7348-FDD6-F818-C1572BA98869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DCCD6B-BEB1-F94C-F231-DCDB72CB1393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9568B6-394C-0B77-9A59-12EBBDDA6FB7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29946C-2B05-1085-32AB-4091696FF4C3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34692B-A545-F83F-D298-3DAFB173E9BB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6D34E0-85EF-7276-E298-1CADBD9E32CE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2A5EEF-DB1E-7773-7B1A-7AC6A1F90296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REGISTERED CUSTOMER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990E3E-5C16-28B2-43A3-2AF47226BB0C}"/>
              </a:ext>
            </a:extLst>
          </p:cNvPr>
          <p:cNvGrpSpPr/>
          <p:nvPr/>
        </p:nvGrpSpPr>
        <p:grpSpPr>
          <a:xfrm>
            <a:off x="257349" y="4046784"/>
            <a:ext cx="2184400" cy="2308153"/>
            <a:chOff x="1234341" y="1248126"/>
            <a:chExt cx="2184400" cy="2308153"/>
          </a:xfrm>
          <a:solidFill>
            <a:schemeClr val="bg2">
              <a:lumMod val="50000"/>
            </a:schemeClr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517DF5-B516-53D5-5AF4-54FC6A8C6674}"/>
                </a:ext>
              </a:extLst>
            </p:cNvPr>
            <p:cNvGrpSpPr/>
            <p:nvPr/>
          </p:nvGrpSpPr>
          <p:grpSpPr>
            <a:xfrm>
              <a:off x="1883424" y="1248126"/>
              <a:ext cx="886235" cy="1741679"/>
              <a:chOff x="1422954" y="2222229"/>
              <a:chExt cx="1265546" cy="2177464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0EA7862-64C5-E517-25C7-AE735D680D59}"/>
                  </a:ext>
                </a:extLst>
              </p:cNvPr>
              <p:cNvSpPr/>
              <p:nvPr/>
            </p:nvSpPr>
            <p:spPr>
              <a:xfrm>
                <a:off x="2006600" y="2435589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D96120-40C6-8249-ADF3-2865A4B3511F}"/>
                  </a:ext>
                </a:extLst>
              </p:cNvPr>
              <p:cNvSpPr/>
              <p:nvPr/>
            </p:nvSpPr>
            <p:spPr>
              <a:xfrm>
                <a:off x="1803400" y="2222229"/>
                <a:ext cx="477520" cy="42672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A56D-1B8A-890F-E804-36BAFC4D9C10}"/>
                  </a:ext>
                </a:extLst>
              </p:cNvPr>
              <p:cNvSpPr/>
              <p:nvPr/>
            </p:nvSpPr>
            <p:spPr>
              <a:xfrm rot="2056843">
                <a:off x="1714777" y="3341545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D4E352F-1A7E-16C0-1334-F68688480A52}"/>
                  </a:ext>
                </a:extLst>
              </p:cNvPr>
              <p:cNvSpPr/>
              <p:nvPr/>
            </p:nvSpPr>
            <p:spPr>
              <a:xfrm rot="19429860">
                <a:off x="2311990" y="3332446"/>
                <a:ext cx="71120" cy="105814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A811B9E-7DFC-6DAF-2E7A-A309D1D62CB5}"/>
                  </a:ext>
                </a:extLst>
              </p:cNvPr>
              <p:cNvSpPr/>
              <p:nvPr/>
            </p:nvSpPr>
            <p:spPr>
              <a:xfrm>
                <a:off x="1422954" y="2865120"/>
                <a:ext cx="1265546" cy="7112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C177F-6EE7-26D4-82FC-809FD0831372}"/>
                </a:ext>
              </a:extLst>
            </p:cNvPr>
            <p:cNvSpPr txBox="1"/>
            <p:nvPr/>
          </p:nvSpPr>
          <p:spPr>
            <a:xfrm>
              <a:off x="1234341" y="2909948"/>
              <a:ext cx="218440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NON-REGISTERED CUSTOMER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F1FF6A-31E9-40FC-C8F2-C9000A338641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>
            <a:off x="4956507" y="1905737"/>
            <a:ext cx="0" cy="106276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56BF090-4B22-D28E-1061-4138B7981EC6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flipH="1">
            <a:off x="4955268" y="4026645"/>
            <a:ext cx="1239" cy="102128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A0F8BA-40A1-C035-3905-1D310B54E0B6}"/>
              </a:ext>
            </a:extLst>
          </p:cNvPr>
          <p:cNvSpPr txBox="1"/>
          <p:nvPr/>
        </p:nvSpPr>
        <p:spPr>
          <a:xfrm>
            <a:off x="3593022" y="41765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72DDFB-2AC2-61AF-012E-8AAB0AAE61EC}"/>
              </a:ext>
            </a:extLst>
          </p:cNvPr>
          <p:cNvCxnSpPr>
            <a:cxnSpLocks/>
            <a:stCxn id="19" idx="5"/>
            <a:endCxn id="13" idx="2"/>
          </p:cNvCxnSpPr>
          <p:nvPr/>
        </p:nvCxnSpPr>
        <p:spPr>
          <a:xfrm>
            <a:off x="5699567" y="3871683"/>
            <a:ext cx="1090456" cy="1542052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B142B5D-6369-9B17-5413-96A60459FB17}"/>
              </a:ext>
            </a:extLst>
          </p:cNvPr>
          <p:cNvSpPr/>
          <p:nvPr/>
        </p:nvSpPr>
        <p:spPr>
          <a:xfrm>
            <a:off x="7333559" y="270447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1936DB-10EF-AD48-DFF7-29B7F2E4E295}"/>
              </a:ext>
            </a:extLst>
          </p:cNvPr>
          <p:cNvSpPr txBox="1"/>
          <p:nvPr/>
        </p:nvSpPr>
        <p:spPr>
          <a:xfrm>
            <a:off x="3534537" y="216302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DB8BF79-DD5E-D85F-F639-A0DBCDE3871D}"/>
              </a:ext>
            </a:extLst>
          </p:cNvPr>
          <p:cNvCxnSpPr>
            <a:cxnSpLocks/>
            <a:stCxn id="13" idx="6"/>
            <a:endCxn id="12" idx="3"/>
          </p:cNvCxnSpPr>
          <p:nvPr/>
        </p:nvCxnSpPr>
        <p:spPr>
          <a:xfrm flipV="1">
            <a:off x="8891713" y="4846611"/>
            <a:ext cx="1077274" cy="567124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A6BE0CE-C5F1-D976-4674-762414665888}"/>
              </a:ext>
            </a:extLst>
          </p:cNvPr>
          <p:cNvSpPr txBox="1"/>
          <p:nvPr/>
        </p:nvSpPr>
        <p:spPr>
          <a:xfrm>
            <a:off x="5216773" y="2105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C7D024-CAF5-C826-7F9D-12F220AE63DE}"/>
              </a:ext>
            </a:extLst>
          </p:cNvPr>
          <p:cNvSpPr txBox="1"/>
          <p:nvPr/>
        </p:nvSpPr>
        <p:spPr>
          <a:xfrm>
            <a:off x="5792666" y="28806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F1204D-84E9-8B62-8A18-067D9A334A73}"/>
              </a:ext>
            </a:extLst>
          </p:cNvPr>
          <p:cNvSpPr txBox="1"/>
          <p:nvPr/>
        </p:nvSpPr>
        <p:spPr>
          <a:xfrm>
            <a:off x="5943086" y="399407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715927-D987-1DB0-2E22-E0A66A75FFB8}"/>
              </a:ext>
            </a:extLst>
          </p:cNvPr>
          <p:cNvSpPr txBox="1"/>
          <p:nvPr/>
        </p:nvSpPr>
        <p:spPr>
          <a:xfrm>
            <a:off x="6168576" y="116978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8E6C82-E5ED-8615-C853-0FB1E0001DB0}"/>
              </a:ext>
            </a:extLst>
          </p:cNvPr>
          <p:cNvSpPr txBox="1"/>
          <p:nvPr/>
        </p:nvSpPr>
        <p:spPr>
          <a:xfrm>
            <a:off x="9075706" y="51301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ACC4B2-3ECE-76DC-17BA-27B00CC43970}"/>
              </a:ext>
            </a:extLst>
          </p:cNvPr>
          <p:cNvSpPr/>
          <p:nvPr/>
        </p:nvSpPr>
        <p:spPr>
          <a:xfrm>
            <a:off x="7995104" y="1159597"/>
            <a:ext cx="2101690" cy="77608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INFO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78211-87F0-6F2A-8C10-C658C67D45DF}"/>
              </a:ext>
            </a:extLst>
          </p:cNvPr>
          <p:cNvCxnSpPr>
            <a:cxnSpLocks/>
            <a:stCxn id="14" idx="6"/>
            <a:endCxn id="119" idx="2"/>
          </p:cNvCxnSpPr>
          <p:nvPr/>
        </p:nvCxnSpPr>
        <p:spPr>
          <a:xfrm>
            <a:off x="6007352" y="1517694"/>
            <a:ext cx="1987752" cy="2994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6C43B173-12C9-065B-6DC0-D56B8D48EC60}"/>
              </a:ext>
            </a:extLst>
          </p:cNvPr>
          <p:cNvSpPr txBox="1"/>
          <p:nvPr/>
        </p:nvSpPr>
        <p:spPr>
          <a:xfrm>
            <a:off x="9602048" y="324606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55C6CF-4441-FC4E-75BC-839334968B14}"/>
              </a:ext>
            </a:extLst>
          </p:cNvPr>
          <p:cNvCxnSpPr>
            <a:cxnSpLocks/>
            <a:stCxn id="14" idx="5"/>
            <a:endCxn id="71" idx="1"/>
          </p:cNvCxnSpPr>
          <p:nvPr/>
        </p:nvCxnSpPr>
        <p:spPr>
          <a:xfrm>
            <a:off x="5699567" y="1792082"/>
            <a:ext cx="1941777" cy="1026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D2C97A7-EE1E-7AF9-F736-F7548271D313}"/>
              </a:ext>
            </a:extLst>
          </p:cNvPr>
          <p:cNvCxnSpPr>
            <a:cxnSpLocks/>
            <a:stCxn id="19" idx="6"/>
            <a:endCxn id="71" idx="2"/>
          </p:cNvCxnSpPr>
          <p:nvPr/>
        </p:nvCxnSpPr>
        <p:spPr>
          <a:xfrm flipV="1">
            <a:off x="6007352" y="3092521"/>
            <a:ext cx="1326207" cy="40505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C434EA8-010A-E3A2-B011-45ACF2E893B6}"/>
              </a:ext>
            </a:extLst>
          </p:cNvPr>
          <p:cNvCxnSpPr>
            <a:cxnSpLocks/>
            <a:stCxn id="119" idx="4"/>
            <a:endCxn id="71" idx="0"/>
          </p:cNvCxnSpPr>
          <p:nvPr/>
        </p:nvCxnSpPr>
        <p:spPr>
          <a:xfrm flipH="1">
            <a:off x="8384404" y="1935684"/>
            <a:ext cx="661545" cy="76879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C5DC51E-7A61-590A-BCB7-161FC44C845B}"/>
              </a:ext>
            </a:extLst>
          </p:cNvPr>
          <p:cNvCxnSpPr>
            <a:cxnSpLocks/>
            <a:stCxn id="12" idx="0"/>
            <a:endCxn id="71" idx="5"/>
          </p:cNvCxnSpPr>
          <p:nvPr/>
        </p:nvCxnSpPr>
        <p:spPr>
          <a:xfrm flipH="1" flipV="1">
            <a:off x="9127464" y="3366909"/>
            <a:ext cx="1552759" cy="576516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AB23208-96E3-8FC0-EFF1-BA061F6B6064}"/>
              </a:ext>
            </a:extLst>
          </p:cNvPr>
          <p:cNvSpPr txBox="1"/>
          <p:nvPr/>
        </p:nvSpPr>
        <p:spPr>
          <a:xfrm>
            <a:off x="8787302" y="203823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31144A-5439-6D74-5624-A0466D6D9FCB}"/>
              </a:ext>
            </a:extLst>
          </p:cNvPr>
          <p:cNvCxnSpPr>
            <a:cxnSpLocks/>
            <a:stCxn id="13" idx="0"/>
            <a:endCxn id="71" idx="4"/>
          </p:cNvCxnSpPr>
          <p:nvPr/>
        </p:nvCxnSpPr>
        <p:spPr>
          <a:xfrm flipV="1">
            <a:off x="7840868" y="3480564"/>
            <a:ext cx="543536" cy="1404097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4A1E9C-6E8B-C66C-BDEC-D5BD8BF87311}"/>
              </a:ext>
            </a:extLst>
          </p:cNvPr>
          <p:cNvSpPr txBox="1"/>
          <p:nvPr/>
        </p:nvSpPr>
        <p:spPr>
          <a:xfrm>
            <a:off x="8080002" y="395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&lt;&lt;include&gt;&gt;</a:t>
            </a:r>
          </a:p>
        </p:txBody>
      </p:sp>
    </p:spTree>
    <p:extLst>
      <p:ext uri="{BB962C8B-B14F-4D97-AF65-F5344CB8AC3E}">
        <p14:creationId xmlns:p14="http://schemas.microsoft.com/office/powerpoint/2010/main" val="226913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204A9-A05C-3664-91EB-A5DCABAF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7360" y="381000"/>
            <a:ext cx="12192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319E2A-3FFA-A5EE-A498-A8C940D3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9790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FLOW diagram FOR </a:t>
            </a:r>
            <a:b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1161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760F6A-5D7A-B47D-768C-4E29907F7C42}"/>
              </a:ext>
            </a:extLst>
          </p:cNvPr>
          <p:cNvCxnSpPr>
            <a:cxnSpLocks/>
            <a:stCxn id="70" idx="3"/>
            <a:endCxn id="53" idx="2"/>
          </p:cNvCxnSpPr>
          <p:nvPr/>
        </p:nvCxnSpPr>
        <p:spPr>
          <a:xfrm flipV="1">
            <a:off x="5475325" y="1052797"/>
            <a:ext cx="974960" cy="301779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CE103EAB-23AD-E000-F7BB-BAB32C7EAED9}"/>
              </a:ext>
            </a:extLst>
          </p:cNvPr>
          <p:cNvCxnSpPr>
            <a:cxnSpLocks/>
            <a:stCxn id="141" idx="3"/>
            <a:endCxn id="64" idx="1"/>
          </p:cNvCxnSpPr>
          <p:nvPr/>
        </p:nvCxnSpPr>
        <p:spPr>
          <a:xfrm flipV="1">
            <a:off x="5464060" y="3687327"/>
            <a:ext cx="3925137" cy="2633271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C3AFAF5-2A04-8350-9355-8F215EA45E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1299" y="2086245"/>
            <a:ext cx="1473140" cy="1362642"/>
          </a:xfrm>
          <a:prstGeom prst="bentConnector3">
            <a:avLst>
              <a:gd name="adj1" fmla="val -17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5EE82A-8257-405B-5A33-9BD77E8B0230}"/>
              </a:ext>
            </a:extLst>
          </p:cNvPr>
          <p:cNvCxnSpPr>
            <a:cxnSpLocks/>
          </p:cNvCxnSpPr>
          <p:nvPr/>
        </p:nvCxnSpPr>
        <p:spPr>
          <a:xfrm>
            <a:off x="5473412" y="2888317"/>
            <a:ext cx="3925136" cy="796468"/>
          </a:xfrm>
          <a:prstGeom prst="bentConnector3">
            <a:avLst>
              <a:gd name="adj1" fmla="val 280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E5CF-2B44-9DF6-8DD0-8E24F2CF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51462" y="399828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2E545-F446-3137-F922-6F901F81C909}"/>
              </a:ext>
            </a:extLst>
          </p:cNvPr>
          <p:cNvSpPr/>
          <p:nvPr/>
        </p:nvSpPr>
        <p:spPr>
          <a:xfrm>
            <a:off x="3645506" y="238454"/>
            <a:ext cx="1690072" cy="103570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809C60-5AB6-B3A4-A33B-E684353AAAC2}"/>
              </a:ext>
            </a:extLst>
          </p:cNvPr>
          <p:cNvGrpSpPr/>
          <p:nvPr/>
        </p:nvGrpSpPr>
        <p:grpSpPr>
          <a:xfrm>
            <a:off x="3944449" y="2456386"/>
            <a:ext cx="1519612" cy="868945"/>
            <a:chOff x="406400" y="3289300"/>
            <a:chExt cx="2174240" cy="11633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257B94-5740-4359-ADA1-5E6C75A7764B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C1D471-84BD-45FE-9180-FC43D9F39F8D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DD2D-D50E-A1F9-CA43-64027067CBE1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618DBF-C560-493C-E9A9-81F77E0306FB}"/>
                </a:ext>
              </a:extLst>
            </p:cNvPr>
            <p:cNvSpPr txBox="1"/>
            <p:nvPr/>
          </p:nvSpPr>
          <p:spPr>
            <a:xfrm>
              <a:off x="859886" y="3958168"/>
              <a:ext cx="918841" cy="494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LOGIN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FE351-CA94-9D4A-F427-E9FBACD9E5D8}"/>
              </a:ext>
            </a:extLst>
          </p:cNvPr>
          <p:cNvGrpSpPr/>
          <p:nvPr/>
        </p:nvGrpSpPr>
        <p:grpSpPr>
          <a:xfrm>
            <a:off x="7109639" y="2495065"/>
            <a:ext cx="1347100" cy="917158"/>
            <a:chOff x="363679" y="3289300"/>
            <a:chExt cx="2259679" cy="1163320"/>
          </a:xfrm>
          <a:solidFill>
            <a:schemeClr val="tx2">
              <a:lumMod val="7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4C6597D-98A9-830E-5647-2CAB70DC7654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EAADDB-8D61-27FB-4429-1D4DF742ADE8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7EFD7E-8D41-C430-95E6-287F5915660C}"/>
                </a:ext>
              </a:extLst>
            </p:cNvPr>
            <p:cNvSpPr txBox="1"/>
            <p:nvPr/>
          </p:nvSpPr>
          <p:spPr>
            <a:xfrm>
              <a:off x="1144277" y="3362801"/>
              <a:ext cx="473206" cy="46845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6.0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1B74ED-BBBF-DEA5-E4F1-A823F4B55AFE}"/>
                </a:ext>
              </a:extLst>
            </p:cNvPr>
            <p:cNvSpPr txBox="1"/>
            <p:nvPr/>
          </p:nvSpPr>
          <p:spPr>
            <a:xfrm>
              <a:off x="363679" y="3932504"/>
              <a:ext cx="2259679" cy="35134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CATEGORY LIST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9DD8C0-4737-0D77-49CD-9F76B56B0C21}"/>
              </a:ext>
            </a:extLst>
          </p:cNvPr>
          <p:cNvGrpSpPr/>
          <p:nvPr/>
        </p:nvGrpSpPr>
        <p:grpSpPr>
          <a:xfrm>
            <a:off x="5528469" y="1375236"/>
            <a:ext cx="1351280" cy="881854"/>
            <a:chOff x="406400" y="3289300"/>
            <a:chExt cx="2174240" cy="11633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3E020D-9DCF-943E-74DF-AB492139ECCF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7DFE68-8BD6-E342-B42E-0001B920E4D7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DB15BD-7598-4316-0D85-AE3101718A92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4692D9-3C15-1D83-1109-831298156B0B}"/>
                </a:ext>
              </a:extLst>
            </p:cNvPr>
            <p:cNvSpPr txBox="1"/>
            <p:nvPr/>
          </p:nvSpPr>
          <p:spPr>
            <a:xfrm>
              <a:off x="788533" y="3904443"/>
              <a:ext cx="914033" cy="487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2F1D62-0B3A-1C95-034E-F59AD17280C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 flipV="1">
            <a:off x="6879749" y="832200"/>
            <a:ext cx="493486" cy="98396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20EA68-DD44-4A49-E082-0595766A667C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>
            <a:off x="6879749" y="1816163"/>
            <a:ext cx="255358" cy="1137481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D229E8-4BE8-CA05-E63C-28E76AC145EC}"/>
              </a:ext>
            </a:extLst>
          </p:cNvPr>
          <p:cNvCxnSpPr>
            <a:cxnSpLocks/>
            <a:stCxn id="7" idx="2"/>
            <a:endCxn id="34" idx="1"/>
          </p:cNvCxnSpPr>
          <p:nvPr/>
        </p:nvCxnSpPr>
        <p:spPr>
          <a:xfrm>
            <a:off x="4490542" y="1274163"/>
            <a:ext cx="1037927" cy="542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AA9038-B81A-7C7E-FA9F-477B7524E80E}"/>
              </a:ext>
            </a:extLst>
          </p:cNvPr>
          <p:cNvGrpSpPr/>
          <p:nvPr/>
        </p:nvGrpSpPr>
        <p:grpSpPr>
          <a:xfrm>
            <a:off x="9370707" y="2328141"/>
            <a:ext cx="2307939" cy="741040"/>
            <a:chOff x="3484879" y="4250058"/>
            <a:chExt cx="3299784" cy="7410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62AA8F-22B6-D31B-D522-4AD6120C72D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C8512E-2140-0902-8D38-BD2FE7AB881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CATEGORIES</a:t>
              </a: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6074900-FF7D-C838-42BA-41EB04DE6668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 flipV="1">
            <a:off x="8431273" y="2698662"/>
            <a:ext cx="939434" cy="254982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CC1C94-89DF-5A4D-4B55-60BA4C50D4C0}"/>
              </a:ext>
            </a:extLst>
          </p:cNvPr>
          <p:cNvGrpSpPr/>
          <p:nvPr/>
        </p:nvGrpSpPr>
        <p:grpSpPr>
          <a:xfrm>
            <a:off x="8925357" y="1294964"/>
            <a:ext cx="1928469" cy="741040"/>
            <a:chOff x="3484879" y="4250058"/>
            <a:chExt cx="3299784" cy="7410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D4235-9499-1258-57F1-8CB91578CFAA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E3A67A-6893-CA76-F9FD-F824B34F2706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PRODUCTS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D2FCBB9-D33B-BB5C-27BC-327E2A75974F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8644127" y="832200"/>
            <a:ext cx="281230" cy="8332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B1B8F5-EE29-D70D-4D64-6400CC139D9D}"/>
              </a:ext>
            </a:extLst>
          </p:cNvPr>
          <p:cNvGrpSpPr/>
          <p:nvPr/>
        </p:nvGrpSpPr>
        <p:grpSpPr>
          <a:xfrm>
            <a:off x="3955713" y="3651535"/>
            <a:ext cx="1519612" cy="838107"/>
            <a:chOff x="406400" y="3289300"/>
            <a:chExt cx="2174240" cy="11633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700F204-1DFC-BC39-8816-679C26CF164C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366104-2F78-3DF0-95BC-152FFBAE8DD2}"/>
                </a:ext>
              </a:extLst>
            </p:cNvPr>
            <p:cNvCxnSpPr>
              <a:cxnSpLocks/>
              <a:stCxn id="70" idx="1"/>
              <a:endCxn id="70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B154931-DB46-A679-0A4C-E404B02A80F6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A1240E-AA16-CD0A-A010-A958728777A4}"/>
                </a:ext>
              </a:extLst>
            </p:cNvPr>
            <p:cNvSpPr txBox="1"/>
            <p:nvPr/>
          </p:nvSpPr>
          <p:spPr>
            <a:xfrm>
              <a:off x="549787" y="3948103"/>
              <a:ext cx="2007737" cy="42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A477A9-8646-9FFC-0344-93B35E5E820E}"/>
              </a:ext>
            </a:extLst>
          </p:cNvPr>
          <p:cNvCxnSpPr>
            <a:cxnSpLocks/>
            <a:stCxn id="8" idx="2"/>
            <a:endCxn id="70" idx="0"/>
          </p:cNvCxnSpPr>
          <p:nvPr/>
        </p:nvCxnSpPr>
        <p:spPr>
          <a:xfrm>
            <a:off x="4704255" y="3325331"/>
            <a:ext cx="11264" cy="32620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FFC996-0196-8B32-687A-4B0EB8466294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 flipV="1">
            <a:off x="5475325" y="2953644"/>
            <a:ext cx="1659782" cy="1116945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6B9C3-F30E-B5E7-B66D-C696A2924FC7}"/>
              </a:ext>
            </a:extLst>
          </p:cNvPr>
          <p:cNvGrpSpPr/>
          <p:nvPr/>
        </p:nvGrpSpPr>
        <p:grpSpPr>
          <a:xfrm>
            <a:off x="9389197" y="3316806"/>
            <a:ext cx="2254133" cy="741040"/>
            <a:chOff x="3484879" y="4250058"/>
            <a:chExt cx="3299784" cy="7410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D31E46-D35B-C056-5DA1-8F6BEC8E3746}"/>
                </a:ext>
              </a:extLst>
            </p:cNvPr>
            <p:cNvSpPr/>
            <p:nvPr/>
          </p:nvSpPr>
          <p:spPr>
            <a:xfrm>
              <a:off x="3484879" y="4250059"/>
              <a:ext cx="6604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BD1D8CC-A01E-3519-FD87-EA8B6C2A11C3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35EE3C-41FB-7223-B6D4-57BA62C8162F}"/>
              </a:ext>
            </a:extLst>
          </p:cNvPr>
          <p:cNvGrpSpPr/>
          <p:nvPr/>
        </p:nvGrpSpPr>
        <p:grpSpPr>
          <a:xfrm>
            <a:off x="7373235" y="377394"/>
            <a:ext cx="1270892" cy="909611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0B7A4-AC27-F4D7-2A66-2B85E870C5B9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A3B92C-205C-1064-E1FE-BC81597F9524}"/>
                </a:ext>
              </a:extLst>
            </p:cNvPr>
            <p:cNvCxnSpPr>
              <a:cxnSpLocks/>
              <a:stCxn id="29" idx="1"/>
              <a:endCxn id="2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6C854F-4775-92AA-B742-D39181837946}"/>
                </a:ext>
              </a:extLst>
            </p:cNvPr>
            <p:cNvSpPr txBox="1"/>
            <p:nvPr/>
          </p:nvSpPr>
          <p:spPr>
            <a:xfrm>
              <a:off x="1054681" y="3327409"/>
              <a:ext cx="473207" cy="47234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87759-B503-0738-5542-A0C968CE933F}"/>
                </a:ext>
              </a:extLst>
            </p:cNvPr>
            <p:cNvSpPr txBox="1"/>
            <p:nvPr/>
          </p:nvSpPr>
          <p:spPr>
            <a:xfrm>
              <a:off x="513744" y="3948947"/>
              <a:ext cx="2027194" cy="3542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ON SALE LIST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A41A96-D0AB-7950-E6AA-F0210EEA0EB3}"/>
              </a:ext>
            </a:extLst>
          </p:cNvPr>
          <p:cNvGrpSpPr/>
          <p:nvPr/>
        </p:nvGrpSpPr>
        <p:grpSpPr>
          <a:xfrm>
            <a:off x="7122283" y="3886817"/>
            <a:ext cx="1296166" cy="935622"/>
            <a:chOff x="406400" y="3289300"/>
            <a:chExt cx="2174240" cy="1220545"/>
          </a:xfrm>
          <a:solidFill>
            <a:schemeClr val="tx2">
              <a:lumMod val="75000"/>
            </a:schemeClr>
          </a:solidFill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3529B68-0CEC-AA56-9D57-6E2011727368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734FC0-0D6E-47E9-7156-C296305FD092}"/>
                </a:ext>
              </a:extLst>
            </p:cNvPr>
            <p:cNvCxnSpPr>
              <a:cxnSpLocks/>
              <a:stCxn id="82" idx="1"/>
              <a:endCxn id="82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B1BEB6-3677-927A-58FF-1E2457CCBA94}"/>
                </a:ext>
              </a:extLst>
            </p:cNvPr>
            <p:cNvSpPr txBox="1"/>
            <p:nvPr/>
          </p:nvSpPr>
          <p:spPr>
            <a:xfrm>
              <a:off x="1092293" y="3322333"/>
              <a:ext cx="473206" cy="4818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7.0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D4F4DC-C096-4BD6-1991-8BFDD48010E2}"/>
                </a:ext>
              </a:extLst>
            </p:cNvPr>
            <p:cNvSpPr txBox="1"/>
            <p:nvPr/>
          </p:nvSpPr>
          <p:spPr>
            <a:xfrm>
              <a:off x="666319" y="3907590"/>
              <a:ext cx="1705327" cy="6022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SHOPPING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CART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EFEBA0-791E-18E6-D48D-BAC8DD223097}"/>
              </a:ext>
            </a:extLst>
          </p:cNvPr>
          <p:cNvGrpSpPr/>
          <p:nvPr/>
        </p:nvGrpSpPr>
        <p:grpSpPr>
          <a:xfrm>
            <a:off x="7137280" y="4894779"/>
            <a:ext cx="1267533" cy="940392"/>
            <a:chOff x="406400" y="3289299"/>
            <a:chExt cx="2174240" cy="1167017"/>
          </a:xfrm>
          <a:solidFill>
            <a:schemeClr val="tx2">
              <a:lumMod val="75000"/>
            </a:schemeClr>
          </a:solidFill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C891595-084A-9356-BA96-7FAFA5FA74D7}"/>
                </a:ext>
              </a:extLst>
            </p:cNvPr>
            <p:cNvSpPr/>
            <p:nvPr/>
          </p:nvSpPr>
          <p:spPr>
            <a:xfrm>
              <a:off x="406400" y="3289299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173C8D-C23E-B202-40A9-B3DD7AD7F24B}"/>
                </a:ext>
              </a:extLst>
            </p:cNvPr>
            <p:cNvCxnSpPr>
              <a:cxnSpLocks/>
              <a:stCxn id="88" idx="1"/>
              <a:endCxn id="8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1BB902-9171-5300-65FF-6F631B0825F2}"/>
                </a:ext>
              </a:extLst>
            </p:cNvPr>
            <p:cNvSpPr txBox="1"/>
            <p:nvPr/>
          </p:nvSpPr>
          <p:spPr>
            <a:xfrm>
              <a:off x="1072352" y="3341433"/>
              <a:ext cx="473205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3.1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1633D2-9F28-C036-E13D-30E2D0D94FEC}"/>
                </a:ext>
              </a:extLst>
            </p:cNvPr>
            <p:cNvSpPr txBox="1"/>
            <p:nvPr/>
          </p:nvSpPr>
          <p:spPr>
            <a:xfrm>
              <a:off x="605303" y="3883394"/>
              <a:ext cx="1818090" cy="5729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INCOMING 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SHIPMENT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F6AC76-C40D-46F4-9608-87B88A9BD69B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5475325" y="4070589"/>
            <a:ext cx="1646958" cy="262107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5C56BF2-6228-E86A-4FD7-50784367A581}"/>
              </a:ext>
            </a:extLst>
          </p:cNvPr>
          <p:cNvCxnSpPr>
            <a:cxnSpLocks/>
            <a:stCxn id="70" idx="3"/>
            <a:endCxn id="88" idx="1"/>
          </p:cNvCxnSpPr>
          <p:nvPr/>
        </p:nvCxnSpPr>
        <p:spPr>
          <a:xfrm>
            <a:off x="5475325" y="4070589"/>
            <a:ext cx="1661955" cy="12928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166FB89C-047A-E00A-B7B7-D57B2F9BA5B7}"/>
              </a:ext>
            </a:extLst>
          </p:cNvPr>
          <p:cNvCxnSpPr>
            <a:cxnSpLocks/>
            <a:stCxn id="88" idx="3"/>
            <a:endCxn id="64" idx="1"/>
          </p:cNvCxnSpPr>
          <p:nvPr/>
        </p:nvCxnSpPr>
        <p:spPr>
          <a:xfrm flipV="1">
            <a:off x="8404813" y="3687327"/>
            <a:ext cx="984384" cy="167616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DEB303-EAE6-F6B6-CBC2-EC48CCA5449B}"/>
              </a:ext>
            </a:extLst>
          </p:cNvPr>
          <p:cNvCxnSpPr>
            <a:cxnSpLocks/>
            <a:stCxn id="82" idx="3"/>
            <a:endCxn id="64" idx="1"/>
          </p:cNvCxnSpPr>
          <p:nvPr/>
        </p:nvCxnSpPr>
        <p:spPr>
          <a:xfrm flipV="1">
            <a:off x="8418449" y="3687327"/>
            <a:ext cx="970748" cy="64536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8BDDE2A-5734-6011-DCDA-80B1EBEDC42A}"/>
              </a:ext>
            </a:extLst>
          </p:cNvPr>
          <p:cNvCxnSpPr>
            <a:cxnSpLocks/>
            <a:stCxn id="24" idx="0"/>
            <a:endCxn id="58" idx="1"/>
          </p:cNvCxnSpPr>
          <p:nvPr/>
        </p:nvCxnSpPr>
        <p:spPr>
          <a:xfrm rot="5400000" flipH="1" flipV="1">
            <a:off x="7939483" y="1509192"/>
            <a:ext cx="829580" cy="1142167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9AB4592-A747-8B43-D2B0-591EC77B39F9}"/>
              </a:ext>
            </a:extLst>
          </p:cNvPr>
          <p:cNvGrpSpPr/>
          <p:nvPr/>
        </p:nvGrpSpPr>
        <p:grpSpPr>
          <a:xfrm>
            <a:off x="3950221" y="4784985"/>
            <a:ext cx="1513839" cy="838106"/>
            <a:chOff x="406400" y="3289300"/>
            <a:chExt cx="2174240" cy="1163320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5E0048-948E-919F-7930-7DE11E306DAA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EF2DA7C-0BEB-DD0E-F658-22D680D22DE9}"/>
                </a:ext>
              </a:extLst>
            </p:cNvPr>
            <p:cNvCxnSpPr>
              <a:cxnSpLocks/>
              <a:stCxn id="128" idx="1"/>
              <a:endCxn id="128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6228D0C-C6B3-49FD-9EDA-047EC814BB23}"/>
                </a:ext>
              </a:extLst>
            </p:cNvPr>
            <p:cNvSpPr txBox="1"/>
            <p:nvPr/>
          </p:nvSpPr>
          <p:spPr>
            <a:xfrm>
              <a:off x="1229360" y="3441701"/>
              <a:ext cx="473206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EFF023B-D04C-E080-D77A-4CD82AFAE0EC}"/>
                </a:ext>
              </a:extLst>
            </p:cNvPr>
            <p:cNvSpPr txBox="1"/>
            <p:nvPr/>
          </p:nvSpPr>
          <p:spPr>
            <a:xfrm>
              <a:off x="418927" y="3905467"/>
              <a:ext cx="1443024" cy="512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CHECKOUT</a:t>
              </a:r>
              <a:endPara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EAC7D5-ADCF-B0B3-3922-69A1363AFCC3}"/>
              </a:ext>
            </a:extLst>
          </p:cNvPr>
          <p:cNvCxnSpPr>
            <a:cxnSpLocks/>
            <a:stCxn id="70" idx="2"/>
            <a:endCxn id="128" idx="0"/>
          </p:cNvCxnSpPr>
          <p:nvPr/>
        </p:nvCxnSpPr>
        <p:spPr>
          <a:xfrm flipH="1">
            <a:off x="4707141" y="4489642"/>
            <a:ext cx="8378" cy="29534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A9B5A3-BB05-57BA-4677-B22DA18862EC}"/>
              </a:ext>
            </a:extLst>
          </p:cNvPr>
          <p:cNvCxnSpPr>
            <a:cxnSpLocks/>
            <a:stCxn id="128" idx="3"/>
            <a:endCxn id="82" idx="1"/>
          </p:cNvCxnSpPr>
          <p:nvPr/>
        </p:nvCxnSpPr>
        <p:spPr>
          <a:xfrm flipV="1">
            <a:off x="5464060" y="4332696"/>
            <a:ext cx="1658223" cy="871342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1C8B946-228A-3F05-3C55-F90F0952F655}"/>
              </a:ext>
            </a:extLst>
          </p:cNvPr>
          <p:cNvGrpSpPr/>
          <p:nvPr/>
        </p:nvGrpSpPr>
        <p:grpSpPr>
          <a:xfrm>
            <a:off x="3950221" y="5901544"/>
            <a:ext cx="1513839" cy="838107"/>
            <a:chOff x="406400" y="3289300"/>
            <a:chExt cx="2174240" cy="116332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E53CD84-503D-E2EC-EFF2-C5FCEC70D36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D59DE4-ED9B-F95B-FE80-19FB097A5474}"/>
                </a:ext>
              </a:extLst>
            </p:cNvPr>
            <p:cNvCxnSpPr>
              <a:cxnSpLocks/>
              <a:stCxn id="141" idx="1"/>
              <a:endCxn id="141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D218CBD-6F50-E4AE-5A40-2FF787A9C524}"/>
                </a:ext>
              </a:extLst>
            </p:cNvPr>
            <p:cNvSpPr txBox="1"/>
            <p:nvPr/>
          </p:nvSpPr>
          <p:spPr>
            <a:xfrm>
              <a:off x="1229360" y="3441700"/>
              <a:ext cx="473206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FE913E7-20D7-CA35-D4C2-5152B12F409C}"/>
                </a:ext>
              </a:extLst>
            </p:cNvPr>
            <p:cNvSpPr txBox="1"/>
            <p:nvPr/>
          </p:nvSpPr>
          <p:spPr>
            <a:xfrm>
              <a:off x="599165" y="3905469"/>
              <a:ext cx="1250085" cy="512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ACC9197-44F5-EE38-4E13-4E29DDFA4EBB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4707141" y="5623091"/>
            <a:ext cx="0" cy="27845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85E8A1D-9053-E8CA-E973-3B09C07DCC26}"/>
              </a:ext>
            </a:extLst>
          </p:cNvPr>
          <p:cNvCxnSpPr>
            <a:cxnSpLocks/>
            <a:stCxn id="70" idx="3"/>
            <a:endCxn id="34" idx="2"/>
          </p:cNvCxnSpPr>
          <p:nvPr/>
        </p:nvCxnSpPr>
        <p:spPr>
          <a:xfrm flipV="1">
            <a:off x="5475325" y="2257090"/>
            <a:ext cx="728784" cy="181349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386187B-1AE9-7B60-DF25-1E3F0E87EC23}"/>
              </a:ext>
            </a:extLst>
          </p:cNvPr>
          <p:cNvCxnSpPr>
            <a:cxnSpLocks/>
            <a:stCxn id="128" idx="3"/>
            <a:endCxn id="34" idx="2"/>
          </p:cNvCxnSpPr>
          <p:nvPr/>
        </p:nvCxnSpPr>
        <p:spPr>
          <a:xfrm flipV="1">
            <a:off x="5464060" y="2257090"/>
            <a:ext cx="740049" cy="2946948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C2BBE4F-4F04-4582-D4B3-9C547F294DA1}"/>
              </a:ext>
            </a:extLst>
          </p:cNvPr>
          <p:cNvGrpSpPr/>
          <p:nvPr/>
        </p:nvGrpSpPr>
        <p:grpSpPr>
          <a:xfrm>
            <a:off x="7186257" y="5928995"/>
            <a:ext cx="1245016" cy="937413"/>
            <a:chOff x="406400" y="3289300"/>
            <a:chExt cx="2174240" cy="1163320"/>
          </a:xfrm>
          <a:solidFill>
            <a:schemeClr val="tx2">
              <a:lumMod val="75000"/>
            </a:schemeClr>
          </a:solidFill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54A3095-2FE7-C96A-231B-4E4120CDFB1E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C41B95C-5B26-0E62-C37C-921B82AA99FD}"/>
                </a:ext>
              </a:extLst>
            </p:cNvPr>
            <p:cNvCxnSpPr>
              <a:cxnSpLocks/>
              <a:stCxn id="189" idx="1"/>
              <a:endCxn id="189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A2D7BD3-2817-4144-4B53-A53470C51422}"/>
                </a:ext>
              </a:extLst>
            </p:cNvPr>
            <p:cNvSpPr txBox="1"/>
            <p:nvPr/>
          </p:nvSpPr>
          <p:spPr>
            <a:xfrm>
              <a:off x="1000861" y="3303408"/>
              <a:ext cx="473206" cy="4583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8.0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3AB8A90-4472-8871-C641-A4D633322D4B}"/>
                </a:ext>
              </a:extLst>
            </p:cNvPr>
            <p:cNvSpPr txBox="1"/>
            <p:nvPr/>
          </p:nvSpPr>
          <p:spPr>
            <a:xfrm>
              <a:off x="531553" y="3939144"/>
              <a:ext cx="2010315" cy="3819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myPROFILE</a:t>
              </a:r>
              <a:endPara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FC5A7A2-0810-1B65-D237-B96D01083593}"/>
              </a:ext>
            </a:extLst>
          </p:cNvPr>
          <p:cNvCxnSpPr>
            <a:cxnSpLocks/>
            <a:stCxn id="70" idx="3"/>
            <a:endCxn id="189" idx="1"/>
          </p:cNvCxnSpPr>
          <p:nvPr/>
        </p:nvCxnSpPr>
        <p:spPr>
          <a:xfrm>
            <a:off x="5475325" y="4070589"/>
            <a:ext cx="1710932" cy="232711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48DE960-D31C-33A2-7714-95DF8BB13E67}"/>
              </a:ext>
            </a:extLst>
          </p:cNvPr>
          <p:cNvCxnSpPr>
            <a:cxnSpLocks/>
            <a:stCxn id="128" idx="3"/>
            <a:endCxn id="189" idx="1"/>
          </p:cNvCxnSpPr>
          <p:nvPr/>
        </p:nvCxnSpPr>
        <p:spPr>
          <a:xfrm>
            <a:off x="5464060" y="5204038"/>
            <a:ext cx="1722197" cy="1193664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73D9EC1E-0ED4-8B60-1204-8E729D871CD9}"/>
              </a:ext>
            </a:extLst>
          </p:cNvPr>
          <p:cNvCxnSpPr>
            <a:cxnSpLocks/>
            <a:stCxn id="189" idx="3"/>
            <a:endCxn id="64" idx="1"/>
          </p:cNvCxnSpPr>
          <p:nvPr/>
        </p:nvCxnSpPr>
        <p:spPr>
          <a:xfrm flipV="1">
            <a:off x="8431273" y="3687327"/>
            <a:ext cx="957924" cy="271037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4550E-61D5-23DB-4C9A-ABBCA90DEF66}"/>
              </a:ext>
            </a:extLst>
          </p:cNvPr>
          <p:cNvCxnSpPr>
            <a:cxnSpLocks/>
            <a:stCxn id="34" idx="1"/>
            <a:endCxn id="8" idx="0"/>
          </p:cNvCxnSpPr>
          <p:nvPr/>
        </p:nvCxnSpPr>
        <p:spPr>
          <a:xfrm flipH="1">
            <a:off x="4704255" y="1816163"/>
            <a:ext cx="824214" cy="640223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43C93E-D84A-44B9-D5DF-C25D494BFE25}"/>
              </a:ext>
            </a:extLst>
          </p:cNvPr>
          <p:cNvCxnSpPr>
            <a:cxnSpLocks/>
            <a:stCxn id="82" idx="0"/>
            <a:endCxn id="46" idx="2"/>
          </p:cNvCxnSpPr>
          <p:nvPr/>
        </p:nvCxnSpPr>
        <p:spPr>
          <a:xfrm flipV="1">
            <a:off x="7770366" y="3766879"/>
            <a:ext cx="10726" cy="1199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AEEACC03-E602-614A-4F6F-C92E427AEE33}"/>
              </a:ext>
            </a:extLst>
          </p:cNvPr>
          <p:cNvSpPr/>
          <p:nvPr/>
        </p:nvSpPr>
        <p:spPr>
          <a:xfrm>
            <a:off x="7556699" y="3509145"/>
            <a:ext cx="224393" cy="257734"/>
          </a:xfrm>
          <a:prstGeom prst="leftBracket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4AE771-7AC0-5D6C-2F2A-792C0DBD3B2F}"/>
              </a:ext>
            </a:extLst>
          </p:cNvPr>
          <p:cNvGrpSpPr/>
          <p:nvPr/>
        </p:nvGrpSpPr>
        <p:grpSpPr>
          <a:xfrm>
            <a:off x="5741980" y="143186"/>
            <a:ext cx="1438279" cy="909611"/>
            <a:chOff x="317066" y="3289300"/>
            <a:chExt cx="2388898" cy="116332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41AA82-CEBA-DF70-AD39-F9079C979DC2}"/>
                </a:ext>
              </a:extLst>
            </p:cNvPr>
            <p:cNvSpPr/>
            <p:nvPr/>
          </p:nvSpPr>
          <p:spPr>
            <a:xfrm>
              <a:off x="406400" y="3289300"/>
              <a:ext cx="2174240" cy="11633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9ED127F-4628-EAFB-2452-DC7E1287F574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406400" y="3870960"/>
              <a:ext cx="2174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C9CF8-0CFB-7C07-5858-796CC91AA664}"/>
                </a:ext>
              </a:extLst>
            </p:cNvPr>
            <p:cNvSpPr txBox="1"/>
            <p:nvPr/>
          </p:nvSpPr>
          <p:spPr>
            <a:xfrm>
              <a:off x="1015965" y="3298232"/>
              <a:ext cx="785968" cy="47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21CD79-88DF-7025-A90C-1F1FB45E1FF5}"/>
                </a:ext>
              </a:extLst>
            </p:cNvPr>
            <p:cNvSpPr txBox="1"/>
            <p:nvPr/>
          </p:nvSpPr>
          <p:spPr>
            <a:xfrm>
              <a:off x="317066" y="3874749"/>
              <a:ext cx="2388898" cy="39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PROD SEARCH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A02186-6ACE-751C-8D8D-15D50F612A76}"/>
              </a:ext>
            </a:extLst>
          </p:cNvPr>
          <p:cNvCxnSpPr>
            <a:cxnSpLocks/>
            <a:stCxn id="34" idx="0"/>
            <a:endCxn id="53" idx="2"/>
          </p:cNvCxnSpPr>
          <p:nvPr/>
        </p:nvCxnSpPr>
        <p:spPr>
          <a:xfrm flipV="1">
            <a:off x="6204109" y="1052797"/>
            <a:ext cx="246176" cy="322439"/>
          </a:xfrm>
          <a:prstGeom prst="straightConnector1">
            <a:avLst/>
          </a:prstGeom>
          <a:ln w="28575">
            <a:solidFill>
              <a:srgbClr val="202C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3D82D4BF-B8D8-820B-B5A3-B583F1126342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7104805" y="597992"/>
            <a:ext cx="1820552" cy="1067493"/>
          </a:xfrm>
          <a:prstGeom prst="bentConnector3">
            <a:avLst>
              <a:gd name="adj1" fmla="val 856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663F8-11E2-705F-C9A0-B2F4B745A5B6}"/>
              </a:ext>
            </a:extLst>
          </p:cNvPr>
          <p:cNvGrpSpPr/>
          <p:nvPr/>
        </p:nvGrpSpPr>
        <p:grpSpPr>
          <a:xfrm>
            <a:off x="9889592" y="4231599"/>
            <a:ext cx="2280132" cy="996173"/>
            <a:chOff x="3484879" y="4250058"/>
            <a:chExt cx="3299784" cy="741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F52B0-B096-6F54-12C9-AAC33300FBE1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8C53E-292F-9B09-2851-881EBFEE4B02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SHOPPING CART ITEMS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BADF8-1223-4A35-EE0F-F06B30135005}"/>
              </a:ext>
            </a:extLst>
          </p:cNvPr>
          <p:cNvGrpSpPr/>
          <p:nvPr/>
        </p:nvGrpSpPr>
        <p:grpSpPr>
          <a:xfrm>
            <a:off x="9889592" y="5401529"/>
            <a:ext cx="2199109" cy="996173"/>
            <a:chOff x="3484879" y="4250058"/>
            <a:chExt cx="3299784" cy="7410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3B5849-EFB8-FC46-F44E-BF5B6BF016F2}"/>
                </a:ext>
              </a:extLst>
            </p:cNvPr>
            <p:cNvSpPr/>
            <p:nvPr/>
          </p:nvSpPr>
          <p:spPr>
            <a:xfrm>
              <a:off x="3484879" y="4250059"/>
              <a:ext cx="819001" cy="741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D3.2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894F7-4788-63FB-E506-5182BAAAE27B}"/>
                </a:ext>
              </a:extLst>
            </p:cNvPr>
            <p:cNvSpPr/>
            <p:nvPr/>
          </p:nvSpPr>
          <p:spPr>
            <a:xfrm>
              <a:off x="4145280" y="4250058"/>
              <a:ext cx="2639383" cy="74103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OF INCOMING SHIPMENT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36482-F52A-C786-AF78-C9F6CCE7E4AE}"/>
              </a:ext>
            </a:extLst>
          </p:cNvPr>
          <p:cNvCxnSpPr>
            <a:cxnSpLocks/>
            <a:stCxn id="64" idx="2"/>
            <a:endCxn id="11" idx="1"/>
          </p:cNvCxnSpPr>
          <p:nvPr/>
        </p:nvCxnSpPr>
        <p:spPr>
          <a:xfrm rot="16200000" flipH="1">
            <a:off x="9416257" y="4256351"/>
            <a:ext cx="67184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36DCDF-746F-E767-7A35-1538F204AB14}"/>
              </a:ext>
            </a:extLst>
          </p:cNvPr>
          <p:cNvCxnSpPr>
            <a:cxnSpLocks/>
            <a:stCxn id="64" idx="2"/>
            <a:endCxn id="16" idx="1"/>
          </p:cNvCxnSpPr>
          <p:nvPr/>
        </p:nvCxnSpPr>
        <p:spPr>
          <a:xfrm rot="16200000" flipH="1">
            <a:off x="8831292" y="4841316"/>
            <a:ext cx="1841770" cy="2748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5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276" y="1770888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564" y="2642616"/>
            <a:ext cx="4169664" cy="2176272"/>
          </a:xfrm>
        </p:spPr>
        <p:txBody>
          <a:bodyPr/>
          <a:lstStyle/>
          <a:p>
            <a:r>
              <a:rPr lang="en-US" dirty="0"/>
              <a:t>Garry M. Cacho</a:t>
            </a:r>
          </a:p>
          <a:p>
            <a:r>
              <a:rPr lang="en-US" dirty="0"/>
              <a:t>gc120978levelup1@gmail.com</a:t>
            </a:r>
          </a:p>
          <a:p>
            <a:r>
              <a:rPr lang="en-US" dirty="0">
                <a:hlinkClick r:id="rId2"/>
              </a:rPr>
              <a:t>www.garrymcacho.com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1E84-792E-0DA1-5C20-37210D29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55" y="0"/>
            <a:ext cx="6811945" cy="681194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167E1D2-AC85-AC82-0FE2-F993653E0FA7}"/>
              </a:ext>
            </a:extLst>
          </p:cNvPr>
          <p:cNvSpPr/>
          <p:nvPr/>
        </p:nvSpPr>
        <p:spPr>
          <a:xfrm>
            <a:off x="3446987" y="3627036"/>
            <a:ext cx="4340485" cy="2849831"/>
          </a:xfrm>
          <a:prstGeom prst="wedgeEllipseCallout">
            <a:avLst>
              <a:gd name="adj1" fmla="val 85388"/>
              <a:gd name="adj2" fmla="val -51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8D72B0-2919-A20F-1C2F-0E917F6C4893}"/>
              </a:ext>
            </a:extLst>
          </p:cNvPr>
          <p:cNvSpPr/>
          <p:nvPr/>
        </p:nvSpPr>
        <p:spPr>
          <a:xfrm>
            <a:off x="4323484" y="3927656"/>
            <a:ext cx="29356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 Dev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14:cNvPr>
              <p14:cNvContentPartPr/>
              <p14:nvPr/>
            </p14:nvContentPartPr>
            <p14:xfrm>
              <a:off x="4007569" y="5078063"/>
              <a:ext cx="885600" cy="67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FAF119-F5E8-138B-7362-348AFC520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569" y="5015063"/>
                <a:ext cx="101124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14:cNvPr>
              <p14:cNvContentPartPr/>
              <p14:nvPr/>
            </p14:nvContentPartPr>
            <p14:xfrm>
              <a:off x="4776690" y="5461407"/>
              <a:ext cx="835200" cy="56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B5CAA7-B4E9-0DD2-FD99-B620AC390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4050" y="5398767"/>
                <a:ext cx="96084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5F2E6-36D4-F9DF-8734-7FCC7A7B813C}"/>
              </a:ext>
            </a:extLst>
          </p:cNvPr>
          <p:cNvGrpSpPr/>
          <p:nvPr/>
        </p:nvGrpSpPr>
        <p:grpSpPr>
          <a:xfrm>
            <a:off x="5392807" y="4566776"/>
            <a:ext cx="2040840" cy="1165680"/>
            <a:chOff x="6138570" y="4270403"/>
            <a:chExt cx="2040840" cy="1165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14:cNvPr>
                <p14:cNvContentPartPr/>
                <p14:nvPr/>
              </p14:nvContentPartPr>
              <p14:xfrm>
                <a:off x="6138570" y="4832723"/>
                <a:ext cx="483120" cy="504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A9CA42-F8F9-1954-0D11-07AEC029A3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5930" y="4769723"/>
                  <a:ext cx="6087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14:cNvPr>
                <p14:cNvContentPartPr/>
                <p14:nvPr/>
              </p14:nvContentPartPr>
              <p14:xfrm>
                <a:off x="6852450" y="4662083"/>
                <a:ext cx="11160" cy="65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D42CDE-D59A-EF58-019E-7EC4401252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9450" y="4599083"/>
                  <a:ext cx="13680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14:cNvPr>
                <p14:cNvContentPartPr/>
                <p14:nvPr/>
              </p14:nvContentPartPr>
              <p14:xfrm>
                <a:off x="6897090" y="4833083"/>
                <a:ext cx="367920" cy="36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4CF1B0-BB21-D39C-9C7D-16EDE6D385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4450" y="4770083"/>
                  <a:ext cx="4935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14:cNvPr>
                <p14:cNvContentPartPr/>
                <p14:nvPr/>
              </p14:nvContentPartPr>
              <p14:xfrm>
                <a:off x="7394970" y="4732283"/>
                <a:ext cx="392760" cy="644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60B315-4754-8CAF-A71D-28EF76F7FB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32330" y="4669283"/>
                  <a:ext cx="5184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14:cNvPr>
                <p14:cNvContentPartPr/>
                <p14:nvPr/>
              </p14:nvContentPartPr>
              <p14:xfrm>
                <a:off x="8088330" y="4270403"/>
                <a:ext cx="91080" cy="89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0A6993-17C0-DD49-F0EC-BCB1ECBF3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25690" y="4207763"/>
                  <a:ext cx="216720" cy="10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14:cNvPr>
                <p14:cNvContentPartPr/>
                <p14:nvPr/>
              </p14:nvContentPartPr>
              <p14:xfrm>
                <a:off x="7958010" y="5431763"/>
                <a:ext cx="360" cy="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27FF83-1408-6785-1C84-242FB68F6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95010" y="5369123"/>
                  <a:ext cx="126000" cy="12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4105D-8523-4B02-4501-D739E52C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353" r="4334"/>
          <a:stretch/>
        </p:blipFill>
        <p:spPr>
          <a:xfrm>
            <a:off x="-93877" y="294640"/>
            <a:ext cx="11663680" cy="5935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01" y="3044952"/>
            <a:ext cx="7530364" cy="7680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9F83EC1B-327A-9832-7994-AC1BCA6F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C2F45994-4386-BE5E-FE46-EE50C0DE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CDE3-7414-9392-8B90-3FE64A86FA52}"/>
              </a:ext>
            </a:extLst>
          </p:cNvPr>
          <p:cNvGrpSpPr/>
          <p:nvPr/>
        </p:nvGrpSpPr>
        <p:grpSpPr>
          <a:xfrm>
            <a:off x="815522" y="2170859"/>
            <a:ext cx="3261408" cy="3718663"/>
            <a:chOff x="181588" y="1573686"/>
            <a:chExt cx="4042940" cy="30761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98A165-4C46-1B26-9603-0A6D44C46E34}"/>
                </a:ext>
              </a:extLst>
            </p:cNvPr>
            <p:cNvSpPr/>
            <p:nvPr/>
          </p:nvSpPr>
          <p:spPr>
            <a:xfrm>
              <a:off x="181588" y="1573686"/>
              <a:ext cx="4042940" cy="3076117"/>
            </a:xfrm>
            <a:prstGeom prst="rect">
              <a:avLst/>
            </a:prstGeom>
            <a:solidFill>
              <a:srgbClr val="202C8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A4EFC7-9F1F-4F2F-9D29-0C6CD1B65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88" y="1573686"/>
              <a:ext cx="4042940" cy="2059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0398F3-07F5-7882-AB31-DD90A73DBD9C}"/>
                </a:ext>
              </a:extLst>
            </p:cNvPr>
            <p:cNvSpPr txBox="1"/>
            <p:nvPr/>
          </p:nvSpPr>
          <p:spPr>
            <a:xfrm>
              <a:off x="251927" y="3779107"/>
              <a:ext cx="3816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Modern and user-friendly online store web app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C1141-1C1E-4F6B-4326-69571F722DFD}"/>
              </a:ext>
            </a:extLst>
          </p:cNvPr>
          <p:cNvGrpSpPr/>
          <p:nvPr/>
        </p:nvGrpSpPr>
        <p:grpSpPr>
          <a:xfrm>
            <a:off x="4449253" y="2145662"/>
            <a:ext cx="3272045" cy="3743860"/>
            <a:chOff x="4183225" y="1524955"/>
            <a:chExt cx="3272045" cy="25259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5683B-2F22-D6B5-9A1C-02A98B1380E7}"/>
                </a:ext>
              </a:extLst>
            </p:cNvPr>
            <p:cNvSpPr/>
            <p:nvPr/>
          </p:nvSpPr>
          <p:spPr>
            <a:xfrm>
              <a:off x="4183225" y="1534621"/>
              <a:ext cx="3261408" cy="2516280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54C638-BAC7-29E3-9FB2-D286FF9E63E8}"/>
                </a:ext>
              </a:extLst>
            </p:cNvPr>
            <p:cNvSpPr txBox="1"/>
            <p:nvPr/>
          </p:nvSpPr>
          <p:spPr>
            <a:xfrm>
              <a:off x="4239967" y="3338667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Mobile responsive design, accessible from any device.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62521A-42B5-F094-49CD-1988434E2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93863" y="1524955"/>
              <a:ext cx="3261407" cy="168450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9EC214-CA99-F2D2-CE77-187FED555D21}"/>
              </a:ext>
            </a:extLst>
          </p:cNvPr>
          <p:cNvGrpSpPr/>
          <p:nvPr/>
        </p:nvGrpSpPr>
        <p:grpSpPr>
          <a:xfrm>
            <a:off x="8082984" y="2145662"/>
            <a:ext cx="3272045" cy="3743860"/>
            <a:chOff x="7597033" y="1426203"/>
            <a:chExt cx="3272045" cy="25162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6E59D1-534A-A0EB-6F1F-E1AC41E9A276}"/>
                </a:ext>
              </a:extLst>
            </p:cNvPr>
            <p:cNvSpPr/>
            <p:nvPr/>
          </p:nvSpPr>
          <p:spPr>
            <a:xfrm>
              <a:off x="7597033" y="1426203"/>
              <a:ext cx="3261408" cy="25162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1B76-6460-DFC3-93FA-AE666D40CFF4}"/>
                </a:ext>
              </a:extLst>
            </p:cNvPr>
            <p:cNvSpPr txBox="1"/>
            <p:nvPr/>
          </p:nvSpPr>
          <p:spPr>
            <a:xfrm>
              <a:off x="7607670" y="3228584"/>
              <a:ext cx="3078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Advanced product item search and filtering function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B1E984-7666-9044-F1D8-E9C2D953D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7670" y="1441159"/>
              <a:ext cx="3261408" cy="1669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3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91D2FA64-A6FE-0E45-5706-68843353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4C905EF3-3D30-7BFC-65BC-44D3410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D6A274-6093-0785-DA74-54F87648D513}"/>
              </a:ext>
            </a:extLst>
          </p:cNvPr>
          <p:cNvGrpSpPr/>
          <p:nvPr/>
        </p:nvGrpSpPr>
        <p:grpSpPr>
          <a:xfrm>
            <a:off x="798108" y="2134458"/>
            <a:ext cx="3261408" cy="3755063"/>
            <a:chOff x="769417" y="4173657"/>
            <a:chExt cx="3261408" cy="25162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E39DF-699C-7117-13EE-4FA2AE40AD7C}"/>
                </a:ext>
              </a:extLst>
            </p:cNvPr>
            <p:cNvSpPr/>
            <p:nvPr/>
          </p:nvSpPr>
          <p:spPr>
            <a:xfrm>
              <a:off x="769417" y="4173657"/>
              <a:ext cx="3261408" cy="251628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9BB97D-AD75-6FC2-04AC-09770D03D93C}"/>
                </a:ext>
              </a:extLst>
            </p:cNvPr>
            <p:cNvSpPr txBox="1"/>
            <p:nvPr/>
          </p:nvSpPr>
          <p:spPr>
            <a:xfrm>
              <a:off x="826159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The web app has sign up, login, logout and user info features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79C13D-FCDB-2EE4-2A19-05794CEEE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788" y="4173657"/>
              <a:ext cx="3204666" cy="162709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663142-5390-D840-356C-3D441E01C784}"/>
              </a:ext>
            </a:extLst>
          </p:cNvPr>
          <p:cNvGrpSpPr/>
          <p:nvPr/>
        </p:nvGrpSpPr>
        <p:grpSpPr>
          <a:xfrm>
            <a:off x="4413262" y="2134458"/>
            <a:ext cx="3261408" cy="3755063"/>
            <a:chOff x="4386177" y="4157316"/>
            <a:chExt cx="3261408" cy="25162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AA41E-E657-5CB3-726F-0F45FE0F097E}"/>
                </a:ext>
              </a:extLst>
            </p:cNvPr>
            <p:cNvSpPr/>
            <p:nvPr/>
          </p:nvSpPr>
          <p:spPr>
            <a:xfrm>
              <a:off x="4386177" y="4157316"/>
              <a:ext cx="3261408" cy="25162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9AA13-82F6-14AA-4E5C-B0D3DAF818D8}"/>
                </a:ext>
              </a:extLst>
            </p:cNvPr>
            <p:cNvSpPr txBox="1"/>
            <p:nvPr/>
          </p:nvSpPr>
          <p:spPr>
            <a:xfrm>
              <a:off x="4442919" y="5993235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Simple product categorization to make the app less cluttery</a:t>
              </a:r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6C5A363-589B-F55C-FEB3-99930080C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6177" y="4161671"/>
              <a:ext cx="3261408" cy="170444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7ED50E-E924-23DD-0CFA-BA5527FA38FD}"/>
              </a:ext>
            </a:extLst>
          </p:cNvPr>
          <p:cNvGrpSpPr/>
          <p:nvPr/>
        </p:nvGrpSpPr>
        <p:grpSpPr>
          <a:xfrm>
            <a:off x="8085159" y="2129378"/>
            <a:ext cx="3261408" cy="3760143"/>
            <a:chOff x="8045831" y="4168577"/>
            <a:chExt cx="3261408" cy="25213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C9F05B-78CF-0D6B-AB42-554AFA4252A2}"/>
                </a:ext>
              </a:extLst>
            </p:cNvPr>
            <p:cNvSpPr/>
            <p:nvPr/>
          </p:nvSpPr>
          <p:spPr>
            <a:xfrm>
              <a:off x="8045831" y="4173657"/>
              <a:ext cx="3261408" cy="25162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7B4E59-DB25-C7D0-BFF9-0D8BED09D526}"/>
                </a:ext>
              </a:extLst>
            </p:cNvPr>
            <p:cNvSpPr txBox="1"/>
            <p:nvPr/>
          </p:nvSpPr>
          <p:spPr>
            <a:xfrm>
              <a:off x="8102573" y="5977703"/>
              <a:ext cx="3204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Clear representation of shopping cart and checkout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E0D5978-01E9-1CFA-7323-A652925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54783" y="4168577"/>
              <a:ext cx="3252456" cy="170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2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03748-EB59-5B04-DB4E-3E5F6A9B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38A9CF-686A-7CB4-66B5-5CA08C7D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67" y="703589"/>
            <a:ext cx="7530364" cy="768096"/>
          </a:xfrm>
        </p:spPr>
        <p:txBody>
          <a:bodyPr/>
          <a:lstStyle/>
          <a:p>
            <a:r>
              <a:rPr lang="en-US" dirty="0"/>
              <a:t>Objectives of the project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9C8ECA3B-C951-4A29-14E3-5D1B662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4367" y="429268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Site Mini Project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FB1406-9285-5D33-E872-1F14822663C8}"/>
              </a:ext>
            </a:extLst>
          </p:cNvPr>
          <p:cNvGrpSpPr/>
          <p:nvPr/>
        </p:nvGrpSpPr>
        <p:grpSpPr>
          <a:xfrm>
            <a:off x="6006705" y="2399715"/>
            <a:ext cx="4424919" cy="3534553"/>
            <a:chOff x="6006705" y="2399715"/>
            <a:chExt cx="4424919" cy="35345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63F0F5-399D-63AB-348D-44FDA6C3BF8F}"/>
                </a:ext>
              </a:extLst>
            </p:cNvPr>
            <p:cNvSpPr/>
            <p:nvPr/>
          </p:nvSpPr>
          <p:spPr>
            <a:xfrm>
              <a:off x="6006705" y="2399715"/>
              <a:ext cx="4424919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6714B-CBA5-212C-DA98-F9FA089A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705" y="2417012"/>
              <a:ext cx="4412773" cy="25386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5C7D3-4054-3322-85FC-3F4FDE366445}"/>
                </a:ext>
              </a:extLst>
            </p:cNvPr>
            <p:cNvSpPr txBox="1"/>
            <p:nvPr/>
          </p:nvSpPr>
          <p:spPr>
            <a:xfrm>
              <a:off x="6096000" y="5064975"/>
              <a:ext cx="41767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rgbClr val="D1D5DB"/>
                  </a:solidFill>
                  <a:effectLst/>
                  <a:latin typeface="Söhne"/>
                </a:rPr>
                <a:t>To create a proof of concept on how to implement a simple online web app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00717-9736-4ADB-DED2-BCD2BCCF4936}"/>
              </a:ext>
            </a:extLst>
          </p:cNvPr>
          <p:cNvGrpSpPr/>
          <p:nvPr/>
        </p:nvGrpSpPr>
        <p:grpSpPr>
          <a:xfrm>
            <a:off x="772233" y="2395269"/>
            <a:ext cx="4424918" cy="3539000"/>
            <a:chOff x="772233" y="2395269"/>
            <a:chExt cx="4424918" cy="353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F5C9D4-914D-A4ED-603A-727E5080096F}"/>
                </a:ext>
              </a:extLst>
            </p:cNvPr>
            <p:cNvSpPr/>
            <p:nvPr/>
          </p:nvSpPr>
          <p:spPr>
            <a:xfrm>
              <a:off x="772233" y="2399716"/>
              <a:ext cx="4424918" cy="35345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3A311F-0650-84D0-6D7A-87AA8B52EAAE}"/>
                </a:ext>
              </a:extLst>
            </p:cNvPr>
            <p:cNvSpPr txBox="1"/>
            <p:nvPr/>
          </p:nvSpPr>
          <p:spPr>
            <a:xfrm>
              <a:off x="827789" y="4982032"/>
              <a:ext cx="417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To handle employers requirement for basic e-commerce platform that can sell products and services.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D07508-59D3-F80F-853F-E5C338718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7379" y="2395269"/>
              <a:ext cx="4399772" cy="255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97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man using welding machine, construction, worker, metal ...">
            <a:extLst>
              <a:ext uri="{FF2B5EF4-FFF2-40B4-BE49-F238E27FC236}">
                <a16:creationId xmlns:a16="http://schemas.microsoft.com/office/drawing/2014/main" id="{38F77776-7ACF-F632-EE46-304109EC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DBB06F-E3C6-9B54-B1D3-0F6AD06A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940" y="2739049"/>
            <a:ext cx="6400800" cy="1379902"/>
          </a:xfrm>
          <a:solidFill>
            <a:srgbClr val="FFFF00">
              <a:alpha val="67059"/>
            </a:srgbClr>
          </a:solidFill>
          <a:ln>
            <a:noFill/>
          </a:ln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3343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7E4BB-4FFB-8B5A-0B12-B57897170D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770714"/>
            <a:ext cx="10063480" cy="5346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B89-3E8B-A507-49BB-249B1F16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552460"/>
            <a:ext cx="6400800" cy="2812019"/>
          </a:xfrm>
          <a:noFill/>
        </p:spPr>
        <p:txBody>
          <a:bodyPr/>
          <a:lstStyle/>
          <a:p>
            <a:r>
              <a:rPr lang="en-US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TechnologIES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UTILIZED TO IMPLEMENT THE PROJECT</a:t>
            </a:r>
          </a:p>
        </p:txBody>
      </p:sp>
    </p:spTree>
    <p:extLst>
      <p:ext uri="{BB962C8B-B14F-4D97-AF65-F5344CB8AC3E}">
        <p14:creationId xmlns:p14="http://schemas.microsoft.com/office/powerpoint/2010/main" val="270828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1AC9CDA-AFBA-62C4-C3AD-6569C66B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6478" y="27992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 dirty="0"/>
              <a:t> Web Application Mini Project 1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84E4B8B1-A53A-4E38-35E4-ED60E5A3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F5398-6F16-FADB-3829-03F05593876E}"/>
              </a:ext>
            </a:extLst>
          </p:cNvPr>
          <p:cNvGrpSpPr/>
          <p:nvPr/>
        </p:nvGrpSpPr>
        <p:grpSpPr>
          <a:xfrm>
            <a:off x="897576" y="1239824"/>
            <a:ext cx="3261408" cy="4118761"/>
            <a:chOff x="897576" y="1239824"/>
            <a:chExt cx="3261408" cy="41187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9368F2-5B99-3D9E-8D3A-2DC2A347F715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BB7BE-D3E9-8A41-98AE-4657E10898C9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MODEL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JAVASCRIPT OBJECTS             	        	 ARRAYS</a:t>
              </a:r>
            </a:p>
            <a:p>
              <a:endParaRPr lang="en-US" dirty="0"/>
            </a:p>
          </p:txBody>
        </p:sp>
        <p:pic>
          <p:nvPicPr>
            <p:cNvPr id="22" name="Picture 4" descr="JavaScript – Logos Download">
              <a:extLst>
                <a:ext uri="{FF2B5EF4-FFF2-40B4-BE49-F238E27FC236}">
                  <a16:creationId xmlns:a16="http://schemas.microsoft.com/office/drawing/2014/main" id="{73645A70-E4A7-4EFF-5986-0D8C1E8BC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31CB6F-8832-270E-9666-9DBDC389824F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B6D414-8967-72CC-FCB4-56FAF9D3F5CC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87A114-468C-048D-D891-9BB8DB91E43C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VIEW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HTML, CSS, BOOTSTRAP 5,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            VANILLA JS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958040-B456-CEB4-ABA8-22575C803294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JavaScript – Logos Download">
              <a:extLst>
                <a:ext uri="{FF2B5EF4-FFF2-40B4-BE49-F238E27FC236}">
                  <a16:creationId xmlns:a16="http://schemas.microsoft.com/office/drawing/2014/main" id="{692FE652-665A-AC84-21A7-8F01EE97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ML5 Logo - Logo-Share">
              <a:extLst>
                <a:ext uri="{FF2B5EF4-FFF2-40B4-BE49-F238E27FC236}">
                  <a16:creationId xmlns:a16="http://schemas.microsoft.com/office/drawing/2014/main" id="{9E510580-8232-7F54-A9A6-26823C17F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1312529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SS 3 Logo HD Wallpaper | dd | Pinterest | Logos, Wallpapers and Chang'e 3">
              <a:extLst>
                <a:ext uri="{FF2B5EF4-FFF2-40B4-BE49-F238E27FC236}">
                  <a16:creationId xmlns:a16="http://schemas.microsoft.com/office/drawing/2014/main" id="{9867914E-73B0-25EE-E153-22EE15384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18151" y="2567496"/>
              <a:ext cx="1137248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Bootstrap · GitHub">
              <a:extLst>
                <a:ext uri="{FF2B5EF4-FFF2-40B4-BE49-F238E27FC236}">
                  <a16:creationId xmlns:a16="http://schemas.microsoft.com/office/drawing/2014/main" id="{C73D3031-C294-AA0D-1BFF-56A172A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45" y="2567496"/>
              <a:ext cx="1137249" cy="1137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A38FB0-A102-2DCD-46BB-9C1402D28C9D}"/>
              </a:ext>
            </a:extLst>
          </p:cNvPr>
          <p:cNvGrpSpPr/>
          <p:nvPr/>
        </p:nvGrpSpPr>
        <p:grpSpPr>
          <a:xfrm>
            <a:off x="8253414" y="1239824"/>
            <a:ext cx="3261408" cy="4024482"/>
            <a:chOff x="897576" y="1239824"/>
            <a:chExt cx="3261408" cy="402448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AA99AA-CDAF-2A48-7EA5-C998E482A94E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24A1C3-EE39-B394-6CBB-55D6BFD30501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CONTROLLER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VANILLA JAVASCRIPT</a:t>
              </a:r>
              <a:endParaRPr lang="en-US" dirty="0"/>
            </a:p>
          </p:txBody>
        </p:sp>
        <p:pic>
          <p:nvPicPr>
            <p:cNvPr id="34" name="Picture 4" descr="JavaScript – Logos Download">
              <a:extLst>
                <a:ext uri="{FF2B5EF4-FFF2-40B4-BE49-F238E27FC236}">
                  <a16:creationId xmlns:a16="http://schemas.microsoft.com/office/drawing/2014/main" id="{ADF2EEB2-4E7A-781F-2051-8FC33A67B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89" y="1239824"/>
              <a:ext cx="2643379" cy="26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64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1AA30B3-16F2-BAA4-C1B1-7AB03072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r>
              <a:rPr lang="en-US" dirty="0" err="1"/>
              <a:t>myStore</a:t>
            </a:r>
            <a:r>
              <a:rPr lang="en-US"/>
              <a:t> Web Application Mini Project 1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FDC0235-895B-32A8-8437-7FF9406B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47CA6-D9FF-6712-6B8C-2DC3BF47129A}"/>
              </a:ext>
            </a:extLst>
          </p:cNvPr>
          <p:cNvGrpSpPr/>
          <p:nvPr/>
        </p:nvGrpSpPr>
        <p:grpSpPr>
          <a:xfrm>
            <a:off x="897576" y="1207879"/>
            <a:ext cx="3261408" cy="4150706"/>
            <a:chOff x="897576" y="1207879"/>
            <a:chExt cx="3261408" cy="4150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9A197-452C-CE1E-F3C3-16A969965CD8}"/>
                </a:ext>
              </a:extLst>
            </p:cNvPr>
            <p:cNvSpPr/>
            <p:nvPr/>
          </p:nvSpPr>
          <p:spPr>
            <a:xfrm>
              <a:off x="89757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22228-8CD4-F316-5E30-AE4FD29E4E14}"/>
                </a:ext>
              </a:extLst>
            </p:cNvPr>
            <p:cNvSpPr txBox="1"/>
            <p:nvPr/>
          </p:nvSpPr>
          <p:spPr>
            <a:xfrm>
              <a:off x="989022" y="4065923"/>
              <a:ext cx="3078515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IDE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VS CODE w/ HTML-CSS, 	TABNINE, LIVE SERVER</a:t>
              </a:r>
            </a:p>
            <a:p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E28BB-0F4D-10DA-0FCD-C1B64D0C371E}"/>
                </a:ext>
              </a:extLst>
            </p:cNvPr>
            <p:cNvSpPr/>
            <p:nvPr/>
          </p:nvSpPr>
          <p:spPr>
            <a:xfrm>
              <a:off x="1178814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" descr="Vscode Icons">
              <a:extLst>
                <a:ext uri="{FF2B5EF4-FFF2-40B4-BE49-F238E27FC236}">
                  <a16:creationId xmlns:a16="http://schemas.microsoft.com/office/drawing/2014/main" id="{A2D63DC6-E35B-FA47-AFDE-C5F3CBAFA3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9593" y="1302369"/>
              <a:ext cx="1150762" cy="1137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Bin-Sense® Live | Bin-Sense">
              <a:extLst>
                <a:ext uri="{FF2B5EF4-FFF2-40B4-BE49-F238E27FC236}">
                  <a16:creationId xmlns:a16="http://schemas.microsoft.com/office/drawing/2014/main" id="{8187B0A0-D6A1-7E43-4146-B3D8B8B6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7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E199C1-3BE2-3516-5E56-1335C2C8C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255" y="2531057"/>
              <a:ext cx="1137100" cy="11275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E98D5F-BADF-192B-1A8C-A74822F45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432" y="2555068"/>
              <a:ext cx="1136607" cy="11035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844E47-EE2B-5BE9-8892-3D72130D89DB}"/>
              </a:ext>
            </a:extLst>
          </p:cNvPr>
          <p:cNvGrpSpPr/>
          <p:nvPr/>
        </p:nvGrpSpPr>
        <p:grpSpPr>
          <a:xfrm>
            <a:off x="4575496" y="1207879"/>
            <a:ext cx="3261408" cy="4056427"/>
            <a:chOff x="4575496" y="1207879"/>
            <a:chExt cx="3261408" cy="405642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D83E99-3245-6B6D-6DBA-745BC1092697}"/>
                </a:ext>
              </a:extLst>
            </p:cNvPr>
            <p:cNvSpPr/>
            <p:nvPr/>
          </p:nvSpPr>
          <p:spPr>
            <a:xfrm>
              <a:off x="4575496" y="1950558"/>
              <a:ext cx="3261408" cy="3313748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760ACA-31C2-6448-F7CB-69DBB0EAFDA3}"/>
                </a:ext>
              </a:extLst>
            </p:cNvPr>
            <p:cNvSpPr txBox="1"/>
            <p:nvPr/>
          </p:nvSpPr>
          <p:spPr>
            <a:xfrm>
              <a:off x="4666942" y="4065923"/>
              <a:ext cx="3078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1D5DB"/>
                  </a:solidFill>
                  <a:latin typeface="Söhne"/>
                </a:rPr>
                <a:t>VERSION CONTROL</a:t>
              </a:r>
            </a:p>
            <a:p>
              <a:r>
                <a:rPr lang="en-US" dirty="0">
                  <a:solidFill>
                    <a:srgbClr val="D1D5DB"/>
                  </a:solidFill>
                  <a:latin typeface="Söhne"/>
                </a:rPr>
                <a:t>        GIT AND GITHUB, 	MINGW-CLI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587D68-39C0-0C33-96D6-5DFDC2337602}"/>
                </a:ext>
              </a:extLst>
            </p:cNvPr>
            <p:cNvSpPr/>
            <p:nvPr/>
          </p:nvSpPr>
          <p:spPr>
            <a:xfrm>
              <a:off x="4884510" y="1207879"/>
              <a:ext cx="2643378" cy="26433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6" descr="An Introduction to Version Control System for Developers - Super Dev ...">
              <a:extLst>
                <a:ext uri="{FF2B5EF4-FFF2-40B4-BE49-F238E27FC236}">
                  <a16:creationId xmlns:a16="http://schemas.microsoft.com/office/drawing/2014/main" id="{7E026BF4-AD12-40F2-2823-4B5CE7C19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151" y="1313170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See the source image">
              <a:extLst>
                <a:ext uri="{FF2B5EF4-FFF2-40B4-BE49-F238E27FC236}">
                  <a16:creationId xmlns:a16="http://schemas.microsoft.com/office/drawing/2014/main" id="{4048D4F1-FD5B-EB4E-B97A-C2E591D8B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9546" y="1313170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MinGW-W64 Logos">
              <a:extLst>
                <a:ext uri="{FF2B5EF4-FFF2-40B4-BE49-F238E27FC236}">
                  <a16:creationId xmlns:a16="http://schemas.microsoft.com/office/drawing/2014/main" id="{DAC9BF17-23B6-ADE6-3975-EFAD94287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007" y="2610622"/>
              <a:ext cx="1136607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CDE92-EB8E-12F1-5590-C6BAE6213D9C}"/>
              </a:ext>
            </a:extLst>
          </p:cNvPr>
          <p:cNvGrpSpPr/>
          <p:nvPr/>
        </p:nvGrpSpPr>
        <p:grpSpPr>
          <a:xfrm>
            <a:off x="8253414" y="1171664"/>
            <a:ext cx="3261408" cy="4056427"/>
            <a:chOff x="8253414" y="1171664"/>
            <a:chExt cx="3261408" cy="4056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5922B-E8FA-517A-9626-43D7D4B57705}"/>
                </a:ext>
              </a:extLst>
            </p:cNvPr>
            <p:cNvGrpSpPr/>
            <p:nvPr/>
          </p:nvGrpSpPr>
          <p:grpSpPr>
            <a:xfrm>
              <a:off x="8253414" y="1171664"/>
              <a:ext cx="3261408" cy="4056427"/>
              <a:chOff x="8253414" y="1171664"/>
              <a:chExt cx="3261408" cy="405642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6360D62-2972-51EF-FF71-084F511B6E75}"/>
                  </a:ext>
                </a:extLst>
              </p:cNvPr>
              <p:cNvSpPr/>
              <p:nvPr/>
            </p:nvSpPr>
            <p:spPr>
              <a:xfrm>
                <a:off x="8253414" y="1914343"/>
                <a:ext cx="3261408" cy="3313748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AC9FA5-75C7-1B6E-C83B-0BCFB885E099}"/>
                  </a:ext>
                </a:extLst>
              </p:cNvPr>
              <p:cNvSpPr txBox="1"/>
              <p:nvPr/>
            </p:nvSpPr>
            <p:spPr>
              <a:xfrm>
                <a:off x="8344860" y="4029708"/>
                <a:ext cx="3078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1D5DB"/>
                    </a:solidFill>
                    <a:latin typeface="Söhne"/>
                  </a:rPr>
                  <a:t>WEB SERVICE</a:t>
                </a:r>
              </a:p>
              <a:p>
                <a:r>
                  <a:rPr lang="en-US" dirty="0">
                    <a:solidFill>
                      <a:srgbClr val="D1D5DB"/>
                    </a:solidFill>
                    <a:latin typeface="Söhne"/>
                  </a:rPr>
                  <a:t>        XAMPP, GITHUB-PAGES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CC18F-592D-71E1-E180-6CC6565E9F78}"/>
                  </a:ext>
                </a:extLst>
              </p:cNvPr>
              <p:cNvSpPr/>
              <p:nvPr/>
            </p:nvSpPr>
            <p:spPr>
              <a:xfrm>
                <a:off x="8562428" y="1171664"/>
                <a:ext cx="2643378" cy="264337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2" descr="Updating PHP version with XAMPP – write">
                <a:extLst>
                  <a:ext uri="{FF2B5EF4-FFF2-40B4-BE49-F238E27FC236}">
                    <a16:creationId xmlns:a16="http://schemas.microsoft.com/office/drawing/2014/main" id="{D45D289C-6C24-1ABA-EBB7-E510F213F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46757" y="1262014"/>
                <a:ext cx="1132985" cy="1308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8" descr="See the source image">
              <a:extLst>
                <a:ext uri="{FF2B5EF4-FFF2-40B4-BE49-F238E27FC236}">
                  <a16:creationId xmlns:a16="http://schemas.microsoft.com/office/drawing/2014/main" id="{3AF42547-27EB-C5EB-440F-26228B0CC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62442" y="2602177"/>
              <a:ext cx="1137248" cy="113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21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{3EF77A45-8E60-4456-A945-74AD9E09DE32}tf78438558_win32</Template>
  <TotalTime>4128</TotalTime>
  <Words>1022</Words>
  <Application>Microsoft Office PowerPoint</Application>
  <PresentationFormat>Widescreen</PresentationFormat>
  <Paragraphs>197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Sabon Next LT</vt:lpstr>
      <vt:lpstr>Söhne</vt:lpstr>
      <vt:lpstr>Office Theme</vt:lpstr>
      <vt:lpstr>MYSTORE WEB site mini project one </vt:lpstr>
      <vt:lpstr>Brief Introduction</vt:lpstr>
      <vt:lpstr>PowerPoint Presentation</vt:lpstr>
      <vt:lpstr>PowerPoint Presentation</vt:lpstr>
      <vt:lpstr>Objectives of the project</vt:lpstr>
      <vt:lpstr>DEVELOPMENT PROCESS</vt:lpstr>
      <vt:lpstr>TechnologIES UTILIZED TO IMPLEMENT THE PROJECT</vt:lpstr>
      <vt:lpstr>PowerPoint Presentation</vt:lpstr>
      <vt:lpstr>PowerPoint Presentation</vt:lpstr>
      <vt:lpstr>GATHERING OF INFORMATION AND NECESSARY RESOURCES</vt:lpstr>
      <vt:lpstr>PowerPoint Presentation</vt:lpstr>
      <vt:lpstr>Use case diagram FOR  UX DESIGN</vt:lpstr>
      <vt:lpstr>PowerPoint Presentation</vt:lpstr>
      <vt:lpstr>DATA FLOW diagram FOR  UX DESIGN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user1</dc:creator>
  <cp:lastModifiedBy>user1</cp:lastModifiedBy>
  <cp:revision>327</cp:revision>
  <dcterms:created xsi:type="dcterms:W3CDTF">2023-02-13T22:44:20Z</dcterms:created>
  <dcterms:modified xsi:type="dcterms:W3CDTF">2023-02-19T23:17:44Z</dcterms:modified>
</cp:coreProperties>
</file>